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310" r:id="rId7"/>
    <p:sldId id="311" r:id="rId8"/>
    <p:sldId id="261" r:id="rId9"/>
    <p:sldId id="262" r:id="rId10"/>
    <p:sldId id="312" r:id="rId11"/>
    <p:sldId id="313" r:id="rId12"/>
    <p:sldId id="263" r:id="rId13"/>
    <p:sldId id="314" r:id="rId14"/>
    <p:sldId id="264" r:id="rId15"/>
    <p:sldId id="315" r:id="rId16"/>
    <p:sldId id="316" r:id="rId17"/>
    <p:sldId id="317" r:id="rId18"/>
    <p:sldId id="320" r:id="rId19"/>
    <p:sldId id="318" r:id="rId20"/>
    <p:sldId id="319" r:id="rId21"/>
    <p:sldId id="321" r:id="rId22"/>
    <p:sldId id="324" r:id="rId23"/>
    <p:sldId id="322" r:id="rId24"/>
    <p:sldId id="323" r:id="rId25"/>
    <p:sldId id="266" r:id="rId26"/>
    <p:sldId id="327" r:id="rId27"/>
    <p:sldId id="268" r:id="rId28"/>
    <p:sldId id="328" r:id="rId29"/>
    <p:sldId id="269" r:id="rId30"/>
    <p:sldId id="271" r:id="rId31"/>
    <p:sldId id="272" r:id="rId32"/>
    <p:sldId id="329" r:id="rId33"/>
    <p:sldId id="326" r:id="rId34"/>
    <p:sldId id="277" r:id="rId35"/>
    <p:sldId id="330" r:id="rId36"/>
    <p:sldId id="278" r:id="rId37"/>
    <p:sldId id="280" r:id="rId38"/>
    <p:sldId id="331" r:id="rId39"/>
    <p:sldId id="332" r:id="rId40"/>
    <p:sldId id="333" r:id="rId41"/>
    <p:sldId id="334" r:id="rId42"/>
    <p:sldId id="336" r:id="rId43"/>
    <p:sldId id="337" r:id="rId44"/>
    <p:sldId id="338" r:id="rId45"/>
    <p:sldId id="339" r:id="rId46"/>
    <p:sldId id="335" r:id="rId47"/>
    <p:sldId id="340" r:id="rId48"/>
    <p:sldId id="341" r:id="rId49"/>
    <p:sldId id="342" r:id="rId50"/>
    <p:sldId id="343" r:id="rId51"/>
    <p:sldId id="344" r:id="rId52"/>
    <p:sldId id="289" r:id="rId53"/>
    <p:sldId id="345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00FF00"/>
    <a:srgbClr val="0099FF"/>
    <a:srgbClr val="009900"/>
    <a:srgbClr val="D197C5"/>
    <a:srgbClr val="340688"/>
    <a:srgbClr val="66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85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32B7FE76-4B60-1AF4-0269-5AD9D132D2E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F42F4681-15C8-8F03-1DAA-06251F25965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7588" name="Rectangle 4">
            <a:extLst>
              <a:ext uri="{FF2B5EF4-FFF2-40B4-BE49-F238E27FC236}">
                <a16:creationId xmlns:a16="http://schemas.microsoft.com/office/drawing/2014/main" id="{344FAD10-F73F-FBFF-6E36-17D583BE357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0BE51F9F-8533-09B9-5780-9F54A8A9F25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noProof="0"/>
              <a:t>Click to edit Master text styles</a:t>
            </a:r>
          </a:p>
          <a:p>
            <a:pPr lvl="1"/>
            <a:r>
              <a:rPr lang="sr-Latn-CS" noProof="0"/>
              <a:t>Second level</a:t>
            </a:r>
          </a:p>
          <a:p>
            <a:pPr lvl="2"/>
            <a:r>
              <a:rPr lang="sr-Latn-CS" noProof="0"/>
              <a:t>Third level</a:t>
            </a:r>
          </a:p>
          <a:p>
            <a:pPr lvl="3"/>
            <a:r>
              <a:rPr lang="sr-Latn-CS" noProof="0"/>
              <a:t>Fourth level</a:t>
            </a:r>
          </a:p>
          <a:p>
            <a:pPr lvl="4"/>
            <a:r>
              <a:rPr lang="sr-Latn-C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4E8B0BFD-5776-E9FD-649B-9EF483560F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1911F2BC-749E-2394-5C6E-FA4F5CC678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F2712565-5AAB-4D7B-ABDE-9B2EB54C6E2A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71D9CC4-0C2F-DC47-2504-2EB7C689F80B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37EA4B5-3F8C-8F1B-7C9F-86D96A8BA5C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7B39758-D919-4D87-F083-872798CEF38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1FFFF39-A443-01A7-95F4-1756E6BF231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432539A9-3739-0540-4DD0-F099054371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D94B743C-032C-1B25-13ED-7DE93264254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7" name="Freeform 8">
                <a:extLst>
                  <a:ext uri="{FF2B5EF4-FFF2-40B4-BE49-F238E27FC236}">
                    <a16:creationId xmlns:a16="http://schemas.microsoft.com/office/drawing/2014/main" id="{B14330F7-4EDB-44C7-FE1D-ED4020F1D861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8" name="Freeform 9">
                <a:extLst>
                  <a:ext uri="{FF2B5EF4-FFF2-40B4-BE49-F238E27FC236}">
                    <a16:creationId xmlns:a16="http://schemas.microsoft.com/office/drawing/2014/main" id="{516B4A0F-4DCB-69D6-F839-034FB58D795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10">
                <a:extLst>
                  <a:ext uri="{FF2B5EF4-FFF2-40B4-BE49-F238E27FC236}">
                    <a16:creationId xmlns:a16="http://schemas.microsoft.com/office/drawing/2014/main" id="{2DDFE8F7-6F6E-A86D-1A22-C30F964F175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Freeform 11">
                <a:extLst>
                  <a:ext uri="{FF2B5EF4-FFF2-40B4-BE49-F238E27FC236}">
                    <a16:creationId xmlns:a16="http://schemas.microsoft.com/office/drawing/2014/main" id="{62ED5F1F-B943-BAB7-DF50-489DFCC7B5D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12">
                <a:extLst>
                  <a:ext uri="{FF2B5EF4-FFF2-40B4-BE49-F238E27FC236}">
                    <a16:creationId xmlns:a16="http://schemas.microsoft.com/office/drawing/2014/main" id="{4D110A5B-3407-330B-4604-344E6851E0B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5504" name="Freeform 13">
                <a:extLst>
                  <a:ext uri="{FF2B5EF4-FFF2-40B4-BE49-F238E27FC236}">
                    <a16:creationId xmlns:a16="http://schemas.microsoft.com/office/drawing/2014/main" id="{B38E56BB-7551-017D-D41B-A18F7CE8EE3B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5505" name="Freeform 14">
                <a:extLst>
                  <a:ext uri="{FF2B5EF4-FFF2-40B4-BE49-F238E27FC236}">
                    <a16:creationId xmlns:a16="http://schemas.microsoft.com/office/drawing/2014/main" id="{77E42D2A-3599-A210-DD21-F9A270760C4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5506" name="Freeform 15">
                <a:extLst>
                  <a:ext uri="{FF2B5EF4-FFF2-40B4-BE49-F238E27FC236}">
                    <a16:creationId xmlns:a16="http://schemas.microsoft.com/office/drawing/2014/main" id="{DFCB0192-6C3D-FD98-F115-64B530389759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5507" name="Freeform 16">
                <a:extLst>
                  <a:ext uri="{FF2B5EF4-FFF2-40B4-BE49-F238E27FC236}">
                    <a16:creationId xmlns:a16="http://schemas.microsoft.com/office/drawing/2014/main" id="{6E76E837-315C-2AF8-E625-997B23028B7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5508" name="Freeform 17">
                <a:extLst>
                  <a:ext uri="{FF2B5EF4-FFF2-40B4-BE49-F238E27FC236}">
                    <a16:creationId xmlns:a16="http://schemas.microsoft.com/office/drawing/2014/main" id="{F1968CAD-F2FC-3947-293E-5F8492DC7EB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5509" name="Freeform 18">
                <a:extLst>
                  <a:ext uri="{FF2B5EF4-FFF2-40B4-BE49-F238E27FC236}">
                    <a16:creationId xmlns:a16="http://schemas.microsoft.com/office/drawing/2014/main" id="{26A6CA56-8E79-EE82-83B9-20B2A67CF9A5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5510" name="Freeform 19">
                <a:extLst>
                  <a:ext uri="{FF2B5EF4-FFF2-40B4-BE49-F238E27FC236}">
                    <a16:creationId xmlns:a16="http://schemas.microsoft.com/office/drawing/2014/main" id="{4BA01DA1-3047-99B7-8CDC-3EBA398E88B5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0B142935-3BA9-75F2-3690-47F7C8B780DE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EF823F6D-B66A-E34D-55A0-2718929C973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2">
              <a:extLst>
                <a:ext uri="{FF2B5EF4-FFF2-40B4-BE49-F238E27FC236}">
                  <a16:creationId xmlns:a16="http://schemas.microsoft.com/office/drawing/2014/main" id="{62641BD1-22C9-6647-43A9-881A0674102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E41D0652-6BAC-95A3-DD1E-B96F761B7387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AED25F76-A9F7-644E-9D83-DBF634601C35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82B15E9B-49BA-55AC-EFD6-B9B084932E6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271D0ADA-1AFD-D58B-CC30-8C96744B9B2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3981624D-2918-65B6-8C69-BA98DDEC2E9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Line 28">
              <a:extLst>
                <a:ext uri="{FF2B5EF4-FFF2-40B4-BE49-F238E27FC236}">
                  <a16:creationId xmlns:a16="http://schemas.microsoft.com/office/drawing/2014/main" id="{FA0C3C9C-2DA2-DBD0-B57E-8A80554BD0BE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Line 29">
              <a:extLst>
                <a:ext uri="{FF2B5EF4-FFF2-40B4-BE49-F238E27FC236}">
                  <a16:creationId xmlns:a16="http://schemas.microsoft.com/office/drawing/2014/main" id="{30BEE3EB-FF53-03DD-D0EE-A619DD61DA30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Line 30">
              <a:extLst>
                <a:ext uri="{FF2B5EF4-FFF2-40B4-BE49-F238E27FC236}">
                  <a16:creationId xmlns:a16="http://schemas.microsoft.com/office/drawing/2014/main" id="{55780512-6315-171B-CD6E-2D7C482F1666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8" name="Group 31">
              <a:extLst>
                <a:ext uri="{FF2B5EF4-FFF2-40B4-BE49-F238E27FC236}">
                  <a16:creationId xmlns:a16="http://schemas.microsoft.com/office/drawing/2014/main" id="{7D44DCA9-5A9F-9CE8-6F2A-7238362A9C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1" name="Line 32">
                <a:extLst>
                  <a:ext uri="{FF2B5EF4-FFF2-40B4-BE49-F238E27FC236}">
                    <a16:creationId xmlns:a16="http://schemas.microsoft.com/office/drawing/2014/main" id="{6A08FF36-C2DC-4199-C236-BBF1EFB9E87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2" name="Line 33">
                <a:extLst>
                  <a:ext uri="{FF2B5EF4-FFF2-40B4-BE49-F238E27FC236}">
                    <a16:creationId xmlns:a16="http://schemas.microsoft.com/office/drawing/2014/main" id="{72A3EBA0-34EB-238F-D94D-FE978C8518F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Line 34">
                <a:extLst>
                  <a:ext uri="{FF2B5EF4-FFF2-40B4-BE49-F238E27FC236}">
                    <a16:creationId xmlns:a16="http://schemas.microsoft.com/office/drawing/2014/main" id="{EF6FA273-60DC-7057-9157-B1336468DB41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" name="Line 35">
                <a:extLst>
                  <a:ext uri="{FF2B5EF4-FFF2-40B4-BE49-F238E27FC236}">
                    <a16:creationId xmlns:a16="http://schemas.microsoft.com/office/drawing/2014/main" id="{FB4035B6-8DE1-57A1-5449-E554F35369F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" name="Line 36">
                <a:extLst>
                  <a:ext uri="{FF2B5EF4-FFF2-40B4-BE49-F238E27FC236}">
                    <a16:creationId xmlns:a16="http://schemas.microsoft.com/office/drawing/2014/main" id="{982F1018-A140-528B-BCAF-B1487404CED9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9" name="Line 37">
              <a:extLst>
                <a:ext uri="{FF2B5EF4-FFF2-40B4-BE49-F238E27FC236}">
                  <a16:creationId xmlns:a16="http://schemas.microsoft.com/office/drawing/2014/main" id="{CF15DF35-1105-32A2-3DBC-CEEA910AB2B6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Line 38">
              <a:extLst>
                <a:ext uri="{FF2B5EF4-FFF2-40B4-BE49-F238E27FC236}">
                  <a16:creationId xmlns:a16="http://schemas.microsoft.com/office/drawing/2014/main" id="{E3328A31-AF8C-BCB6-5BE3-2AD5A60324E9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551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551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5513" name="Rectangle 41">
            <a:extLst>
              <a:ext uri="{FF2B5EF4-FFF2-40B4-BE49-F238E27FC236}">
                <a16:creationId xmlns:a16="http://schemas.microsoft.com/office/drawing/2014/main" id="{DD184F5F-B204-5681-2907-2BFDAD020C5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514" name="Rectangle 42">
            <a:extLst>
              <a:ext uri="{FF2B5EF4-FFF2-40B4-BE49-F238E27FC236}">
                <a16:creationId xmlns:a16="http://schemas.microsoft.com/office/drawing/2014/main" id="{79F7DA54-F4F2-FFF6-C0CB-1EE41ECBB2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515" name="Rectangle 43">
            <a:extLst>
              <a:ext uri="{FF2B5EF4-FFF2-40B4-BE49-F238E27FC236}">
                <a16:creationId xmlns:a16="http://schemas.microsoft.com/office/drawing/2014/main" id="{78C8FC38-D77D-413B-2433-C6FD01BD01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19DC67-0376-4ECC-9404-FF4470B3B8C0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42631858"/>
      </p:ext>
    </p:extLst>
  </p:cSld>
  <p:clrMapOvr>
    <a:masterClrMapping/>
  </p:clrMapOvr>
  <p:transition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E550E478-C9C6-FFC5-D476-925205A26D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9D822194-0575-B8D6-4F1D-AA263CEC17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9B6CADE9-C87A-1A70-25D9-5C55B8B17F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B4B2A8-07D2-4716-9429-565E101234D6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66872328"/>
      </p:ext>
    </p:extLst>
  </p:cSld>
  <p:clrMapOvr>
    <a:masterClrMapping/>
  </p:clrMapOvr>
  <p:transition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CBDADB2D-34D1-E2AF-34A0-F6D555B6DD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F68D9003-657B-68C9-FFEF-7981D3FB4A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A73597A4-DCB7-EEE2-BD69-7771CB9C72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20B915-BA2B-4A59-947E-A9D04757DA14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714058564"/>
      </p:ext>
    </p:extLst>
  </p:cSld>
  <p:clrMapOvr>
    <a:masterClrMapping/>
  </p:clrMapOvr>
  <p:transition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8162FFB9-3447-94FA-78DA-DA658C96BE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7747809B-A6BE-38E7-1B9F-28632C2ED8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FCF05C56-7ED7-81FB-9AE6-F65E2C018D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7C0CC4-356E-4F82-AE0B-622092050065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191971880"/>
      </p:ext>
    </p:extLst>
  </p:cSld>
  <p:clrMapOvr>
    <a:masterClrMapping/>
  </p:clrMapOvr>
  <p:transition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069027D0-9CA7-7E90-6C44-A6FA8E7B46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8E275146-F6CD-597F-6156-79E4501014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2818BCC6-9CD0-A5D2-A3E3-909FDC4A0E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FC017-FBEC-42F0-A3A3-FA5A0910B611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608618335"/>
      </p:ext>
    </p:extLst>
  </p:cSld>
  <p:clrMapOvr>
    <a:masterClrMapping/>
  </p:clrMapOvr>
  <p:transition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B3A5A88A-0845-186C-FF39-45C6726EF1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6FB4BC75-91E9-7FC9-B91E-9169BFF374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4F53A4C8-463D-6A2A-F9C2-168C93FCF7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53DE41-23A2-4B3D-95AC-DE386616D370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442150160"/>
      </p:ext>
    </p:extLst>
  </p:cSld>
  <p:clrMapOvr>
    <a:masterClrMapping/>
  </p:clrMapOvr>
  <p:transition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0">
            <a:extLst>
              <a:ext uri="{FF2B5EF4-FFF2-40B4-BE49-F238E27FC236}">
                <a16:creationId xmlns:a16="http://schemas.microsoft.com/office/drawing/2014/main" id="{0D3C6759-440E-8358-358F-F246CA2048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1">
            <a:extLst>
              <a:ext uri="{FF2B5EF4-FFF2-40B4-BE49-F238E27FC236}">
                <a16:creationId xmlns:a16="http://schemas.microsoft.com/office/drawing/2014/main" id="{AABC2C0D-4E44-7F18-5FDA-2BB7FD57D5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2">
            <a:extLst>
              <a:ext uri="{FF2B5EF4-FFF2-40B4-BE49-F238E27FC236}">
                <a16:creationId xmlns:a16="http://schemas.microsoft.com/office/drawing/2014/main" id="{137312F2-DD69-E683-8B65-296EF809C1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3373DC-4F90-4721-810E-D2D2FEB40E91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72112182"/>
      </p:ext>
    </p:extLst>
  </p:cSld>
  <p:clrMapOvr>
    <a:masterClrMapping/>
  </p:clrMapOvr>
  <p:transition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0">
            <a:extLst>
              <a:ext uri="{FF2B5EF4-FFF2-40B4-BE49-F238E27FC236}">
                <a16:creationId xmlns:a16="http://schemas.microsoft.com/office/drawing/2014/main" id="{0A7F8B3C-9382-7254-7CC1-95B240C159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>
            <a:extLst>
              <a:ext uri="{FF2B5EF4-FFF2-40B4-BE49-F238E27FC236}">
                <a16:creationId xmlns:a16="http://schemas.microsoft.com/office/drawing/2014/main" id="{D9A11AF6-96A1-3423-48C5-A6A81868F0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2">
            <a:extLst>
              <a:ext uri="{FF2B5EF4-FFF2-40B4-BE49-F238E27FC236}">
                <a16:creationId xmlns:a16="http://schemas.microsoft.com/office/drawing/2014/main" id="{0000E5D1-BAEA-8B77-6709-85948ACDEC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629B3F-0B73-4459-998E-6E6C85A92C3A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191423438"/>
      </p:ext>
    </p:extLst>
  </p:cSld>
  <p:clrMapOvr>
    <a:masterClrMapping/>
  </p:clrMapOvr>
  <p:transition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>
            <a:extLst>
              <a:ext uri="{FF2B5EF4-FFF2-40B4-BE49-F238E27FC236}">
                <a16:creationId xmlns:a16="http://schemas.microsoft.com/office/drawing/2014/main" id="{2627797E-3577-AB88-6D21-B70853FA37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1">
            <a:extLst>
              <a:ext uri="{FF2B5EF4-FFF2-40B4-BE49-F238E27FC236}">
                <a16:creationId xmlns:a16="http://schemas.microsoft.com/office/drawing/2014/main" id="{35F31E70-5F79-D2C5-11E5-FE2902F292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2">
            <a:extLst>
              <a:ext uri="{FF2B5EF4-FFF2-40B4-BE49-F238E27FC236}">
                <a16:creationId xmlns:a16="http://schemas.microsoft.com/office/drawing/2014/main" id="{F2F294D0-3D0D-B919-77CC-AB23CB7360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B471AB-44FD-42C4-B0B4-F4E64C47C204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751247503"/>
      </p:ext>
    </p:extLst>
  </p:cSld>
  <p:clrMapOvr>
    <a:masterClrMapping/>
  </p:clrMapOvr>
  <p:transition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F172A613-1197-9A49-6831-396FF041C8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FE3E1CAE-7CE7-8363-8880-3DED73C847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56598AB7-369C-722C-722C-79DB99BC9A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0783E-35FD-4172-BC0A-05A3F4118DAE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285210527"/>
      </p:ext>
    </p:extLst>
  </p:cSld>
  <p:clrMapOvr>
    <a:masterClrMapping/>
  </p:clrMapOvr>
  <p:transition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0">
            <a:extLst>
              <a:ext uri="{FF2B5EF4-FFF2-40B4-BE49-F238E27FC236}">
                <a16:creationId xmlns:a16="http://schemas.microsoft.com/office/drawing/2014/main" id="{D82E799B-752F-4503-90A6-25ED7646A1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68DD0D29-B267-DD83-C9BB-F0FD28797B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FC347DBA-60AF-6F4E-0D60-AC86BF545E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5B2B2F-CAE4-4F65-8DBB-7789B706E66C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576947204"/>
      </p:ext>
    </p:extLst>
  </p:cSld>
  <p:clrMapOvr>
    <a:masterClrMapping/>
  </p:clrMapOvr>
  <p:transition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F3D3CEFF-0AF2-5349-C735-35082715DF4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04451" name="Freeform 3">
              <a:extLst>
                <a:ext uri="{FF2B5EF4-FFF2-40B4-BE49-F238E27FC236}">
                  <a16:creationId xmlns:a16="http://schemas.microsoft.com/office/drawing/2014/main" id="{7B7E28AC-2B11-8F38-D468-5013126B1DF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52" name="Freeform 4">
              <a:extLst>
                <a:ext uri="{FF2B5EF4-FFF2-40B4-BE49-F238E27FC236}">
                  <a16:creationId xmlns:a16="http://schemas.microsoft.com/office/drawing/2014/main" id="{511D3B19-93E5-2AD3-2ECA-50DA5D86CE5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53" name="Freeform 5">
              <a:extLst>
                <a:ext uri="{FF2B5EF4-FFF2-40B4-BE49-F238E27FC236}">
                  <a16:creationId xmlns:a16="http://schemas.microsoft.com/office/drawing/2014/main" id="{893B98F8-05A6-637A-4403-CD28AD41B84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35" name="Group 6">
              <a:extLst>
                <a:ext uri="{FF2B5EF4-FFF2-40B4-BE49-F238E27FC236}">
                  <a16:creationId xmlns:a16="http://schemas.microsoft.com/office/drawing/2014/main" id="{02303732-14F4-7AA7-28C9-2B3FD36590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04455" name="Freeform 7">
                <a:extLst>
                  <a:ext uri="{FF2B5EF4-FFF2-40B4-BE49-F238E27FC236}">
                    <a16:creationId xmlns:a16="http://schemas.microsoft.com/office/drawing/2014/main" id="{B92257EA-8847-A45F-4D6A-D7B2818E4A6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56" name="Freeform 8">
                <a:extLst>
                  <a:ext uri="{FF2B5EF4-FFF2-40B4-BE49-F238E27FC236}">
                    <a16:creationId xmlns:a16="http://schemas.microsoft.com/office/drawing/2014/main" id="{879B0C4D-F436-2E82-0F67-7CC900970DFA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57" name="Freeform 9">
                <a:extLst>
                  <a:ext uri="{FF2B5EF4-FFF2-40B4-BE49-F238E27FC236}">
                    <a16:creationId xmlns:a16="http://schemas.microsoft.com/office/drawing/2014/main" id="{EF6A0E47-7E94-9647-22E5-055F2B2B9431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58" name="Freeform 10">
                <a:extLst>
                  <a:ext uri="{FF2B5EF4-FFF2-40B4-BE49-F238E27FC236}">
                    <a16:creationId xmlns:a16="http://schemas.microsoft.com/office/drawing/2014/main" id="{1949C71F-CEB1-C803-8F17-116B14C1296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59" name="Freeform 11">
                <a:extLst>
                  <a:ext uri="{FF2B5EF4-FFF2-40B4-BE49-F238E27FC236}">
                    <a16:creationId xmlns:a16="http://schemas.microsoft.com/office/drawing/2014/main" id="{7AAE040D-F6C4-383E-1E3E-88DF6EC7A47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60" name="Freeform 12">
                <a:extLst>
                  <a:ext uri="{FF2B5EF4-FFF2-40B4-BE49-F238E27FC236}">
                    <a16:creationId xmlns:a16="http://schemas.microsoft.com/office/drawing/2014/main" id="{576A9688-A39B-7903-147E-3598B7BA4EE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61" name="Freeform 13">
                <a:extLst>
                  <a:ext uri="{FF2B5EF4-FFF2-40B4-BE49-F238E27FC236}">
                    <a16:creationId xmlns:a16="http://schemas.microsoft.com/office/drawing/2014/main" id="{92C46962-FBCA-E2A9-9DB4-BADB30FE40A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62" name="Freeform 14">
                <a:extLst>
                  <a:ext uri="{FF2B5EF4-FFF2-40B4-BE49-F238E27FC236}">
                    <a16:creationId xmlns:a16="http://schemas.microsoft.com/office/drawing/2014/main" id="{CDBCD8EB-94F1-88DA-F724-0D803B0CCAB5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63" name="Freeform 15">
                <a:extLst>
                  <a:ext uri="{FF2B5EF4-FFF2-40B4-BE49-F238E27FC236}">
                    <a16:creationId xmlns:a16="http://schemas.microsoft.com/office/drawing/2014/main" id="{D943053E-E848-5F17-0ACB-D3C28DD294E1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64" name="Freeform 16">
                <a:extLst>
                  <a:ext uri="{FF2B5EF4-FFF2-40B4-BE49-F238E27FC236}">
                    <a16:creationId xmlns:a16="http://schemas.microsoft.com/office/drawing/2014/main" id="{A557D574-5ADA-96B4-D319-29A73A72ED9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65" name="Freeform 17">
                <a:extLst>
                  <a:ext uri="{FF2B5EF4-FFF2-40B4-BE49-F238E27FC236}">
                    <a16:creationId xmlns:a16="http://schemas.microsoft.com/office/drawing/2014/main" id="{661A842B-367E-2C34-7364-C3872064C2AC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66" name="Freeform 18">
                <a:extLst>
                  <a:ext uri="{FF2B5EF4-FFF2-40B4-BE49-F238E27FC236}">
                    <a16:creationId xmlns:a16="http://schemas.microsoft.com/office/drawing/2014/main" id="{A8DF0E4D-F78E-722A-CDE3-6EF0AAC6CA4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67" name="Freeform 19">
                <a:extLst>
                  <a:ext uri="{FF2B5EF4-FFF2-40B4-BE49-F238E27FC236}">
                    <a16:creationId xmlns:a16="http://schemas.microsoft.com/office/drawing/2014/main" id="{EEAE207B-8E14-3567-D2FD-927FF9A1DD5D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04468" name="Freeform 20">
              <a:extLst>
                <a:ext uri="{FF2B5EF4-FFF2-40B4-BE49-F238E27FC236}">
                  <a16:creationId xmlns:a16="http://schemas.microsoft.com/office/drawing/2014/main" id="{E707F511-0384-95E3-1A15-29D430C9055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69" name="Freeform 21">
              <a:extLst>
                <a:ext uri="{FF2B5EF4-FFF2-40B4-BE49-F238E27FC236}">
                  <a16:creationId xmlns:a16="http://schemas.microsoft.com/office/drawing/2014/main" id="{EE8884A0-55B3-8448-E871-41B040B2019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70" name="Freeform 22">
              <a:extLst>
                <a:ext uri="{FF2B5EF4-FFF2-40B4-BE49-F238E27FC236}">
                  <a16:creationId xmlns:a16="http://schemas.microsoft.com/office/drawing/2014/main" id="{F19671C0-0939-99AB-9544-F8ADE046A8C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71" name="Freeform 23">
              <a:extLst>
                <a:ext uri="{FF2B5EF4-FFF2-40B4-BE49-F238E27FC236}">
                  <a16:creationId xmlns:a16="http://schemas.microsoft.com/office/drawing/2014/main" id="{663F03F0-DC40-B877-EFC3-5C8778B4FF4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72" name="Freeform 24">
              <a:extLst>
                <a:ext uri="{FF2B5EF4-FFF2-40B4-BE49-F238E27FC236}">
                  <a16:creationId xmlns:a16="http://schemas.microsoft.com/office/drawing/2014/main" id="{4CB48B9A-B13C-C1E9-B9E2-E2D9A56CD08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73" name="Freeform 25">
              <a:extLst>
                <a:ext uri="{FF2B5EF4-FFF2-40B4-BE49-F238E27FC236}">
                  <a16:creationId xmlns:a16="http://schemas.microsoft.com/office/drawing/2014/main" id="{B3757342-EF56-8EAA-8D52-705954FE13F7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74" name="Freeform 26">
              <a:extLst>
                <a:ext uri="{FF2B5EF4-FFF2-40B4-BE49-F238E27FC236}">
                  <a16:creationId xmlns:a16="http://schemas.microsoft.com/office/drawing/2014/main" id="{B5CF10BD-5277-555A-DF4B-1739B6E4E50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75" name="Freeform 27">
              <a:extLst>
                <a:ext uri="{FF2B5EF4-FFF2-40B4-BE49-F238E27FC236}">
                  <a16:creationId xmlns:a16="http://schemas.microsoft.com/office/drawing/2014/main" id="{DAD8F1E3-0521-6875-E994-4A452C70438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76" name="Line 28">
              <a:extLst>
                <a:ext uri="{FF2B5EF4-FFF2-40B4-BE49-F238E27FC236}">
                  <a16:creationId xmlns:a16="http://schemas.microsoft.com/office/drawing/2014/main" id="{131FB130-118C-6687-726A-B6A3B5D67806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77" name="Line 29">
              <a:extLst>
                <a:ext uri="{FF2B5EF4-FFF2-40B4-BE49-F238E27FC236}">
                  <a16:creationId xmlns:a16="http://schemas.microsoft.com/office/drawing/2014/main" id="{0ADA1823-7694-9248-CC03-6C38D1465758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78" name="Line 30">
              <a:extLst>
                <a:ext uri="{FF2B5EF4-FFF2-40B4-BE49-F238E27FC236}">
                  <a16:creationId xmlns:a16="http://schemas.microsoft.com/office/drawing/2014/main" id="{8BD75A32-7D79-570F-CE4B-4BEE03B253A6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47" name="Group 31">
              <a:extLst>
                <a:ext uri="{FF2B5EF4-FFF2-40B4-BE49-F238E27FC236}">
                  <a16:creationId xmlns:a16="http://schemas.microsoft.com/office/drawing/2014/main" id="{1DFC5AF2-504A-3CB3-05F0-B3A9B03402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4480" name="Line 32">
                <a:extLst>
                  <a:ext uri="{FF2B5EF4-FFF2-40B4-BE49-F238E27FC236}">
                    <a16:creationId xmlns:a16="http://schemas.microsoft.com/office/drawing/2014/main" id="{53FD4AAA-91D9-FA8C-82DB-5D719D8DAECB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81" name="Line 33">
                <a:extLst>
                  <a:ext uri="{FF2B5EF4-FFF2-40B4-BE49-F238E27FC236}">
                    <a16:creationId xmlns:a16="http://schemas.microsoft.com/office/drawing/2014/main" id="{B820B5C7-D116-9443-DB91-D90C65CAD7F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82" name="Line 34">
                <a:extLst>
                  <a:ext uri="{FF2B5EF4-FFF2-40B4-BE49-F238E27FC236}">
                    <a16:creationId xmlns:a16="http://schemas.microsoft.com/office/drawing/2014/main" id="{0973EEEC-F29E-C15A-D26E-55CF1853CEE7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83" name="Line 35">
                <a:extLst>
                  <a:ext uri="{FF2B5EF4-FFF2-40B4-BE49-F238E27FC236}">
                    <a16:creationId xmlns:a16="http://schemas.microsoft.com/office/drawing/2014/main" id="{20DFF96A-5D9F-3198-BA6F-F11FEFFD9E62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4484" name="Line 36">
                <a:extLst>
                  <a:ext uri="{FF2B5EF4-FFF2-40B4-BE49-F238E27FC236}">
                    <a16:creationId xmlns:a16="http://schemas.microsoft.com/office/drawing/2014/main" id="{8EE943A8-DDB1-B71D-E644-ABC5BB0C0588}"/>
                  </a:ext>
                </a:extLst>
              </p:cNvPr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04485" name="Line 37">
              <a:extLst>
                <a:ext uri="{FF2B5EF4-FFF2-40B4-BE49-F238E27FC236}">
                  <a16:creationId xmlns:a16="http://schemas.microsoft.com/office/drawing/2014/main" id="{0AF9001D-AD89-6B41-EAAC-7F5FECA62998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86" name="Line 38">
              <a:extLst>
                <a:ext uri="{FF2B5EF4-FFF2-40B4-BE49-F238E27FC236}">
                  <a16:creationId xmlns:a16="http://schemas.microsoft.com/office/drawing/2014/main" id="{66517F93-BE04-7D85-C566-44062BDC7B0D}"/>
                </a:ext>
              </a:extLst>
            </p:cNvPr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4487" name="Rectangle 39">
            <a:extLst>
              <a:ext uri="{FF2B5EF4-FFF2-40B4-BE49-F238E27FC236}">
                <a16:creationId xmlns:a16="http://schemas.microsoft.com/office/drawing/2014/main" id="{1D2FD8D3-96D3-6638-3CCA-C5C852ABAC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4488" name="Rectangle 40">
            <a:extLst>
              <a:ext uri="{FF2B5EF4-FFF2-40B4-BE49-F238E27FC236}">
                <a16:creationId xmlns:a16="http://schemas.microsoft.com/office/drawing/2014/main" id="{10F03251-CB86-1A68-A1C8-6265AC98DBF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89" name="Rectangle 41">
            <a:extLst>
              <a:ext uri="{FF2B5EF4-FFF2-40B4-BE49-F238E27FC236}">
                <a16:creationId xmlns:a16="http://schemas.microsoft.com/office/drawing/2014/main" id="{D9D7733A-B863-9862-36A0-67D26D8BED5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90" name="Rectangle 42">
            <a:extLst>
              <a:ext uri="{FF2B5EF4-FFF2-40B4-BE49-F238E27FC236}">
                <a16:creationId xmlns:a16="http://schemas.microsoft.com/office/drawing/2014/main" id="{CA5A32EC-D06A-B589-9FF1-F8A7FD93242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E32A7B0-4E6C-4FD5-9E09-90C02D34A6BC}" type="slidenum">
              <a:rPr lang="en-US" altLang="sr-Latn-RS"/>
              <a:pPr/>
              <a:t>‹#›</a:t>
            </a:fld>
            <a:endParaRPr lang="en-US" altLang="sr-Latn-RS"/>
          </a:p>
        </p:txBody>
      </p:sp>
      <p:sp>
        <p:nvSpPr>
          <p:cNvPr id="104491" name="Rectangle 43">
            <a:extLst>
              <a:ext uri="{FF2B5EF4-FFF2-40B4-BE49-F238E27FC236}">
                <a16:creationId xmlns:a16="http://schemas.microsoft.com/office/drawing/2014/main" id="{3644EBD0-375E-37CF-3443-5B5872EEAD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19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</p:sldLayoutIdLst>
  <p:transition>
    <p:cover dir="l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3">
            <a:extLst>
              <a:ext uri="{FF2B5EF4-FFF2-40B4-BE49-F238E27FC236}">
                <a16:creationId xmlns:a16="http://schemas.microsoft.com/office/drawing/2014/main" id="{9AAF7203-5925-3F17-BADB-6F7C8AA8E5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D2939F64-9B21-476B-B571-B09A78044FFF}" type="slidenum">
              <a:rPr lang="en-US" altLang="sr-Latn-RS"/>
              <a:pPr/>
              <a:t>1</a:t>
            </a:fld>
            <a:endParaRPr lang="en-US" altLang="sr-Latn-RS"/>
          </a:p>
        </p:txBody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55EC0B50-A672-CB6F-0939-E70FF0CEDB8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786063"/>
            <a:ext cx="9144000" cy="3500437"/>
          </a:xfrm>
        </p:spPr>
        <p:txBody>
          <a:bodyPr/>
          <a:lstStyle/>
          <a:p>
            <a:pPr eaLnBrk="1" hangingPunct="1">
              <a:defRPr/>
            </a:pPr>
            <a:br>
              <a:rPr lang="en-US" sz="6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6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6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6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Latn-RS" sz="72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Infections in surgery</a:t>
            </a:r>
            <a:br>
              <a:rPr lang="sr-Cyrl-CS" sz="72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CS" sz="72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CS" sz="6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CS" sz="6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32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Assistant prof. </a:t>
            </a:r>
            <a:r>
              <a:rPr lang="sr-Latn-RS" sz="32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Nenad Marković </a:t>
            </a:r>
            <a:r>
              <a:rPr lang="en-US" sz="32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MD, PhD, </a:t>
            </a:r>
            <a:r>
              <a:rPr lang="sr-Latn-RS" sz="32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Abdomin</a:t>
            </a:r>
            <a:r>
              <a:rPr lang="en-US" sz="3200" b="1" i="0" dirty="0">
                <a:solidFill>
                  <a:schemeClr val="tx2">
                    <a:lumMod val="50000"/>
                  </a:schemeClr>
                </a:solidFill>
                <a:effectLst/>
                <a:latin typeface="Helvetica Neue"/>
              </a:rPr>
              <a:t>al Surgeon</a:t>
            </a:r>
            <a:br>
              <a:rPr lang="en-US" sz="4000" dirty="0">
                <a:solidFill>
                  <a:schemeClr val="tx2">
                    <a:lumMod val="50000"/>
                  </a:schemeClr>
                </a:solidFill>
              </a:rPr>
            </a:b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ACB4672-9C47-FF54-6AC8-3ED1254D6902}"/>
              </a:ext>
            </a:extLst>
          </p:cNvPr>
          <p:cNvSpPr/>
          <p:nvPr/>
        </p:nvSpPr>
        <p:spPr bwMode="auto">
          <a:xfrm>
            <a:off x="3923928" y="5949280"/>
            <a:ext cx="864096" cy="72008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3CF10D-09D5-34D0-9920-B3138E970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36A4C9C-17B1-470E-B3A4-D436A5EEB551}" type="slidenum">
              <a:rPr lang="en-US" altLang="sr-Latn-RS"/>
              <a:pPr/>
              <a:t>10</a:t>
            </a:fld>
            <a:endParaRPr lang="en-US" altLang="sr-Latn-R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852E881F-CE3B-E145-A0AA-75A26CB420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Cyrl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Хируршка инфекција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EE72AC6F-8969-D43C-7D02-4FA1926723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5721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r-Latn-R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Pathoanatomical substrate: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r-Latn-R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purulent collection, necrotic tissue, stenosis, stricture, obstruction, compression, tumor, anomalies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r-Latn-R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Mechanical substrate: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r-Latn-R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foreign body, calculus, implant material</a:t>
            </a:r>
            <a:endParaRPr lang="sr-Latn-C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F3F9229-575D-BB54-6D69-0F0FA21EA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B64B222D-F8E6-4BC5-A5E9-D689813D9AC5}" type="slidenum">
              <a:rPr lang="en-US" altLang="sr-Latn-RS"/>
              <a:pPr/>
              <a:t>11</a:t>
            </a:fld>
            <a:endParaRPr lang="en-US" altLang="sr-Latn-R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F883C9D7-0BD0-5D60-6530-1D2772AF33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Surgical infection - definition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C933EBF8-C8DC-A528-1399-84E86A6F75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572125"/>
          </a:xfrm>
        </p:spPr>
        <p:txBody>
          <a:bodyPr/>
          <a:lstStyle/>
          <a:p>
            <a:pPr marL="742950" indent="-74295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Infections arising as part of a surgical disease or as a consequence thereof</a:t>
            </a:r>
          </a:p>
          <a:p>
            <a:pPr marL="742950" indent="-74295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Infections that are treated surgically</a:t>
            </a:r>
          </a:p>
          <a:p>
            <a:pPr marL="742950" indent="-74295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Infections as a consequence or complication of surgical procedures</a:t>
            </a:r>
          </a:p>
          <a:p>
            <a:pPr marL="742950" indent="-74295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Infections as a result of injury</a:t>
            </a:r>
          </a:p>
          <a:p>
            <a:pPr marL="742950" indent="-74295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Infections as a result of interventional and diagnostic procedures (CVK, urinary catheters, tubes, punctures, brownies, prostheses)</a:t>
            </a:r>
            <a:endParaRPr lang="sr-Latn-C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642AD31-694D-EBBB-23C5-806029711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6419C9F0-34C1-4222-BDDD-16B877588E01}" type="slidenum">
              <a:rPr lang="en-US" altLang="sr-Latn-RS"/>
              <a:pPr/>
              <a:t>12</a:t>
            </a:fld>
            <a:endParaRPr lang="en-US" altLang="sr-Latn-RS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3FBA7628-73DC-1049-2E4E-15E3A65D32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Infectious agents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8CA12C85-5F81-5696-5346-B1DE4EEA51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Cyrl-R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pt-BR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Bacteria (gram negative, gram positive, anaerobic)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pt-BR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Fungi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pt-BR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Protozoa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pt-BR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Parasites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pt-BR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Rickettsia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pt-BR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Viruses</a:t>
            </a:r>
            <a:endParaRPr lang="sr-Cyrl-R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54C071F-0089-486A-0018-C7CE461EE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4D1F003-C394-483C-84EC-A7CD06E01876}" type="slidenum">
              <a:rPr lang="en-US" altLang="sr-Latn-RS"/>
              <a:pPr/>
              <a:t>13</a:t>
            </a:fld>
            <a:endParaRPr lang="en-US" altLang="sr-Latn-RS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F00B86AC-A108-0C3F-4AC4-4B1E1D7F7D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Infectious agents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702612A5-EB18-636A-9CC2-70AB2021D3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Cyrl-R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Exogenous infection - from the external environment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Endogenous infection - from the patient's organs and tissues (skin, upper tract, digestive tract, urogenital tract)</a:t>
            </a:r>
            <a:endParaRPr lang="sr-Cyrl-R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11D714A8-E57A-BDE5-F4F3-4FD6D029E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E878CDEB-DD63-4BCE-AC60-EE434EC65ADC}" type="slidenum">
              <a:rPr lang="en-US" altLang="sr-Latn-RS"/>
              <a:pPr/>
              <a:t>14</a:t>
            </a:fld>
            <a:endParaRPr lang="en-US" altLang="sr-Latn-R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A08CE172-38B8-8090-D4BB-3F9855E8C2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3982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Acute non-specific surgical infections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60D00CE3-8F53-4A3F-FB72-8802DAB398D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00188"/>
            <a:ext cx="8786813" cy="53578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Impetigo contagious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Cellulitis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Phlegmon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 abscess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Furunculus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Carbunculus</a:t>
            </a:r>
            <a:endParaRPr lang="en-US" sz="2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Hydradentitis</a:t>
            </a: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suppurativa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Lymphangitis, lymphadenitis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Erysipelas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Fascitis</a:t>
            </a: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necroticans</a:t>
            </a:r>
            <a:endParaRPr lang="en-US" sz="2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Panaritium</a:t>
            </a:r>
            <a:endParaRPr lang="en-US" sz="2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Clostridial infections</a:t>
            </a: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R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63601839-2965-775E-119B-845B13AD4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E646C679-79A1-4DC0-B687-9257FE5EAEFA}" type="slidenum">
              <a:rPr lang="en-US" altLang="sr-Latn-RS"/>
              <a:pPr/>
              <a:t>15</a:t>
            </a:fld>
            <a:endParaRPr lang="en-US" altLang="sr-Latn-R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D3FB1F7B-072C-D084-7B6D-46E70030C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39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mpetigo contaginosa</a:t>
            </a:r>
          </a:p>
        </p:txBody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CD3113C1-7632-AC92-40EA-2406A8F92F3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00188"/>
            <a:ext cx="8786813" cy="53578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Skin infection (superficial layer)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Childhood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Staphylococcus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Redness, bullae, pustules with purulent content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 - evacuation of pus from bullae and pustules, antiseptic gauze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Antibiotic therapy and antibiogram</a:t>
            </a: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R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D95D1-617D-9E5A-0361-EE14DBBA4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8435" name="Content Placeholder 5" descr="Bullous_impetigo1.jpg">
            <a:extLst>
              <a:ext uri="{FF2B5EF4-FFF2-40B4-BE49-F238E27FC236}">
                <a16:creationId xmlns:a16="http://schemas.microsoft.com/office/drawing/2014/main" id="{92B251F4-14DF-A9C1-E755-39D522C3A10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785813"/>
            <a:ext cx="4264025" cy="2714625"/>
          </a:xfrm>
        </p:spPr>
      </p:pic>
      <p:pic>
        <p:nvPicPr>
          <p:cNvPr id="18436" name="Content Placeholder 6" descr="IndianJPaediatrDermatol_2015_16_2_64_152125_f11.jpg">
            <a:extLst>
              <a:ext uri="{FF2B5EF4-FFF2-40B4-BE49-F238E27FC236}">
                <a16:creationId xmlns:a16="http://schemas.microsoft.com/office/drawing/2014/main" id="{09E1BD43-8EE6-406A-5151-3F518A028AD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2063" y="785813"/>
            <a:ext cx="3627437" cy="2716212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AC8CE1-D4DA-1765-8FF4-5888636B3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703A660-741E-4EE7-AD41-9DCA3A68CDF0}" type="slidenum">
              <a:rPr lang="en-US" altLang="sr-Latn-RS"/>
              <a:pPr/>
              <a:t>16</a:t>
            </a:fld>
            <a:endParaRPr lang="en-US" altLang="sr-Latn-RS"/>
          </a:p>
        </p:txBody>
      </p:sp>
      <p:pic>
        <p:nvPicPr>
          <p:cNvPr id="18438" name="Picture 7" descr="infected-impetigo.jpg">
            <a:extLst>
              <a:ext uri="{FF2B5EF4-FFF2-40B4-BE49-F238E27FC236}">
                <a16:creationId xmlns:a16="http://schemas.microsoft.com/office/drawing/2014/main" id="{1A411C7B-DAC8-6171-9E7E-1FE2AE4FDF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714750"/>
            <a:ext cx="4214813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F6656650-1BCA-8FC7-4BE9-95163493F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D6D21F35-D857-46AF-80E6-9C714792B0D3}" type="slidenum">
              <a:rPr lang="en-US" altLang="sr-Latn-RS"/>
              <a:pPr/>
              <a:t>17</a:t>
            </a:fld>
            <a:endParaRPr lang="en-US" altLang="sr-Latn-R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9D1F89FD-F21E-D063-C594-E49AE3B5E7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39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elulitis</a:t>
            </a:r>
            <a:r>
              <a:rPr lang="sr-Cyrl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Phlegmona</a:t>
            </a:r>
          </a:p>
        </p:txBody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5CE39A1E-3864-19F0-D158-8B39498B162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00188"/>
            <a:ext cx="8786813" cy="53578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Acute, local, diffuse inflammation of the connective tissue without clear boundaries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Inflammation of the loose connective tissue of the skin and subcutaneous tissue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Beta hemolytic streptococcus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Minimal skin injuries, spread of infection diffusely, temperature, pain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skin is shiny, warm, red, swollen, painful to the touch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Dirty serous exudate in the tissue, later necrosis and abscess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 - rest, immobilization, elevation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Wound revision and treatment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Antibiotics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case of creation of limited purulent collection - incision</a:t>
            </a: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R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2FEAD30-6778-86F7-992D-823F6947B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FA602152-F288-44C7-A62F-086479EF2A82}" type="slidenum">
              <a:rPr lang="en-US" altLang="sr-Latn-RS"/>
              <a:pPr/>
              <a:t>18</a:t>
            </a:fld>
            <a:endParaRPr lang="en-US" altLang="sr-Latn-RS"/>
          </a:p>
        </p:txBody>
      </p:sp>
      <p:sp>
        <p:nvSpPr>
          <p:cNvPr id="75780" name="Rectangle 4">
            <a:extLst>
              <a:ext uri="{FF2B5EF4-FFF2-40B4-BE49-F238E27FC236}">
                <a16:creationId xmlns:a16="http://schemas.microsoft.com/office/drawing/2014/main" id="{920197EF-E3E1-70FC-E7FF-D864FC3E12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pPr eaLnBrk="1" hangingPunct="1">
              <a:defRPr/>
            </a:pP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5" descr="Flegmona">
            <a:extLst>
              <a:ext uri="{FF2B5EF4-FFF2-40B4-BE49-F238E27FC236}">
                <a16:creationId xmlns:a16="http://schemas.microsoft.com/office/drawing/2014/main" id="{260DBBD4-A235-4A5B-5761-99AB23216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C6C02-EC5E-E7FC-2DAB-45AC0A35E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1507" name="Content Placeholder 8" descr="cellulitis1.jpg">
            <a:extLst>
              <a:ext uri="{FF2B5EF4-FFF2-40B4-BE49-F238E27FC236}">
                <a16:creationId xmlns:a16="http://schemas.microsoft.com/office/drawing/2014/main" id="{E812609E-CDAF-DF46-4320-88F89D9D745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857250"/>
            <a:ext cx="4375150" cy="2286000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F9C448-0C7C-6592-9AD5-DB3AA76EF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7F6B3292-769D-4B73-8E5A-88C3CD16D2F5}" type="slidenum">
              <a:rPr lang="en-US" altLang="sr-Latn-RS"/>
              <a:pPr/>
              <a:t>19</a:t>
            </a:fld>
            <a:endParaRPr lang="en-US" altLang="sr-Latn-RS"/>
          </a:p>
        </p:txBody>
      </p:sp>
      <p:pic>
        <p:nvPicPr>
          <p:cNvPr id="21509" name="Picture 9" descr="celul 2.jpg">
            <a:extLst>
              <a:ext uri="{FF2B5EF4-FFF2-40B4-BE49-F238E27FC236}">
                <a16:creationId xmlns:a16="http://schemas.microsoft.com/office/drawing/2014/main" id="{DA0BE779-19F9-63CB-9F46-0679BDB209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500438"/>
            <a:ext cx="39687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0" descr="celulitis.jpg">
            <a:extLst>
              <a:ext uri="{FF2B5EF4-FFF2-40B4-BE49-F238E27FC236}">
                <a16:creationId xmlns:a16="http://schemas.microsoft.com/office/drawing/2014/main" id="{55198CD6-E340-E797-4267-E38903B19B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2143125"/>
            <a:ext cx="3810000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37711B2-039E-2B44-F324-00590131B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28233401-7B10-4B1C-A5DD-1AEC4D4B1DAD}" type="slidenum">
              <a:rPr lang="en-US" altLang="sr-Latn-RS"/>
              <a:pPr/>
              <a:t>2</a:t>
            </a:fld>
            <a:endParaRPr lang="en-US" altLang="sr-Latn-R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9CFB940B-CA05-5ED5-670C-7B8396CA99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91611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Definition of infection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037C317D-56C0-F18D-BACE-E01CFD416B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500188"/>
            <a:ext cx="9144000" cy="535781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 set of local and general reactions of the patient's organism to the action of microorganisms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penetration of pathogenic germs into the body's tissues, their reproduction, spread, production of toxins and the body's defensive reaction to these phenomena</a:t>
            </a:r>
            <a:endParaRPr lang="sr-Latn-C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191502-6045-2D77-DAD5-0134EB189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34632C7-015B-4957-93BC-F1BF89327053}" type="slidenum">
              <a:rPr lang="en-US" altLang="sr-Latn-RS"/>
              <a:pPr/>
              <a:t>20</a:t>
            </a:fld>
            <a:endParaRPr lang="en-US" altLang="sr-Latn-RS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1C8DD6D0-7042-92A3-0943-1D240A24BA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Abscessus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36BBE217-17A9-A437-BEC9-878623FD59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Acute localized and limited purulent collection - cavity filled with pus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Pus - a mixture of bacteria, detritus, dead cells, leukocytes and transudate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Pyogenic bacteria (staphylococcus, escherichia)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Pyogenic membrane - capsule abscess (prevents spreading into the surrounding tissue, prevents penetration of antibiotics into the cavity)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Rubor, calor, dolor, tumor, functio laesa, fluctuation phenomenon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Fever, intermittent temperature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 - incision, drainage, antibiotics</a:t>
            </a:r>
            <a:endParaRPr lang="sr-Latn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02919-7FF1-E0D4-F4AC-7DD156134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3555" name="Content Placeholder 4" descr="apsc.jpg">
            <a:extLst>
              <a:ext uri="{FF2B5EF4-FFF2-40B4-BE49-F238E27FC236}">
                <a16:creationId xmlns:a16="http://schemas.microsoft.com/office/drawing/2014/main" id="{F6D7DFBE-5F0B-0F1E-F267-FD1F8832FC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3" y="500063"/>
            <a:ext cx="4283075" cy="242887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40C240-F845-3210-DF1C-2B3525B55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7D4C9463-3E6F-4815-8D82-F274C9F48951}" type="slidenum">
              <a:rPr lang="en-US" altLang="sr-Latn-RS"/>
              <a:pPr/>
              <a:t>21</a:t>
            </a:fld>
            <a:endParaRPr lang="en-US" altLang="sr-Latn-RS"/>
          </a:p>
        </p:txBody>
      </p:sp>
      <p:pic>
        <p:nvPicPr>
          <p:cNvPr id="23557" name="Picture 5" descr="Abscess.jpg">
            <a:extLst>
              <a:ext uri="{FF2B5EF4-FFF2-40B4-BE49-F238E27FC236}">
                <a16:creationId xmlns:a16="http://schemas.microsoft.com/office/drawing/2014/main" id="{CD19A843-F3BD-8C63-8D3E-2F3ED54186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85750"/>
            <a:ext cx="3905250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gnojni-cirevi-na-preponama.jpg">
            <a:extLst>
              <a:ext uri="{FF2B5EF4-FFF2-40B4-BE49-F238E27FC236}">
                <a16:creationId xmlns:a16="http://schemas.microsoft.com/office/drawing/2014/main" id="{51F1958D-479E-DE7E-8D83-9D7F07DA4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571875"/>
            <a:ext cx="4148138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7" descr="apsc 1.png">
            <a:extLst>
              <a:ext uri="{FF2B5EF4-FFF2-40B4-BE49-F238E27FC236}">
                <a16:creationId xmlns:a16="http://schemas.microsoft.com/office/drawing/2014/main" id="{020B1D96-0CC9-D010-0517-AC04189555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3429000"/>
            <a:ext cx="41243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C337C-6B45-D572-DE19-6959DAF46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0A96E-D430-9791-853B-3560E5D5B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130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  <a:defRPr/>
            </a:pPr>
            <a:r>
              <a:rPr lang="sr-Latn-RS" i="1" dirty="0">
                <a:solidFill>
                  <a:srgbClr val="FF0000"/>
                </a:solidFill>
              </a:rPr>
              <a:t>“Ubi pus ibi evacuo”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E64AA5-0A75-18D9-A55B-D157969B2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36CEB3E-03F7-40C0-825D-7B93533DD001}" type="slidenum">
              <a:rPr lang="en-US" altLang="sr-Latn-RS"/>
              <a:pPr/>
              <a:t>22</a:t>
            </a:fld>
            <a:endParaRPr lang="en-US" altLang="sr-Latn-RS"/>
          </a:p>
        </p:txBody>
      </p:sp>
      <p:pic>
        <p:nvPicPr>
          <p:cNvPr id="24581" name="Picture 4" descr="depositphotos_9089577-stock-illustration-position-of-the-surgeon-incising.jpg">
            <a:extLst>
              <a:ext uri="{FF2B5EF4-FFF2-40B4-BE49-F238E27FC236}">
                <a16:creationId xmlns:a16="http://schemas.microsoft.com/office/drawing/2014/main" id="{51871BE7-F30D-60BB-27DA-6E3AB8AA71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714500"/>
            <a:ext cx="53117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4E88F-30CB-3B8D-EA18-5BF4AA140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5603" name="Content Placeholder 4" descr="inciz.jpg">
            <a:extLst>
              <a:ext uri="{FF2B5EF4-FFF2-40B4-BE49-F238E27FC236}">
                <a16:creationId xmlns:a16="http://schemas.microsoft.com/office/drawing/2014/main" id="{9D00411C-2979-E113-84DE-5BCACB92CD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0"/>
            <a:ext cx="4572000" cy="3429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DC369F-B347-AAA3-B271-9DC177117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FBABD70C-7161-43F9-B83B-338EC2181D4D}" type="slidenum">
              <a:rPr lang="en-US" altLang="sr-Latn-RS"/>
              <a:pPr/>
              <a:t>23</a:t>
            </a:fld>
            <a:endParaRPr lang="en-US" altLang="sr-Latn-RS"/>
          </a:p>
        </p:txBody>
      </p:sp>
      <p:pic>
        <p:nvPicPr>
          <p:cNvPr id="25605" name="Picture 5" descr="Incision-and-drainage.png">
            <a:extLst>
              <a:ext uri="{FF2B5EF4-FFF2-40B4-BE49-F238E27FC236}">
                <a16:creationId xmlns:a16="http://schemas.microsoft.com/office/drawing/2014/main" id="{45E01EFD-3872-AC09-6C98-96D297845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 descr="drenaza.jpg">
            <a:extLst>
              <a:ext uri="{FF2B5EF4-FFF2-40B4-BE49-F238E27FC236}">
                <a16:creationId xmlns:a16="http://schemas.microsoft.com/office/drawing/2014/main" id="{EEBD7181-4839-9DCF-6FA1-B857C10BF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7" descr="incizija.jpg">
            <a:extLst>
              <a:ext uri="{FF2B5EF4-FFF2-40B4-BE49-F238E27FC236}">
                <a16:creationId xmlns:a16="http://schemas.microsoft.com/office/drawing/2014/main" id="{BD4BC2AA-0826-CFD2-9A66-1364C96AD1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89C71-BCB4-5FA9-6A10-25517CA34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6627" name="Content Placeholder 4" descr="dren.jpg">
            <a:extLst>
              <a:ext uri="{FF2B5EF4-FFF2-40B4-BE49-F238E27FC236}">
                <a16:creationId xmlns:a16="http://schemas.microsoft.com/office/drawing/2014/main" id="{FD79B07C-F09C-89AD-7126-FD382C94AD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1813" y="0"/>
            <a:ext cx="2994025" cy="682625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FA03EB-850A-219E-21B0-3D079803E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2B253A75-F674-42F9-923F-631CFDB24CA8}" type="slidenum">
              <a:rPr lang="en-US" altLang="sr-Latn-RS"/>
              <a:pPr/>
              <a:t>24</a:t>
            </a:fld>
            <a:endParaRPr lang="en-US" altLang="sr-Latn-RS"/>
          </a:p>
        </p:txBody>
      </p:sp>
    </p:spTree>
  </p:cSld>
  <p:clrMapOvr>
    <a:masterClrMapping/>
  </p:clrMapOvr>
  <p:transition>
    <p:cover dir="l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6930CEF-3430-2847-3952-F93461AF8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2C96A375-550C-499F-AB71-97507855F2B1}" type="slidenum">
              <a:rPr lang="en-US" altLang="sr-Latn-RS"/>
              <a:pPr/>
              <a:t>25</a:t>
            </a:fld>
            <a:endParaRPr lang="en-US" altLang="sr-Latn-R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1CFF126C-15C0-5AAB-D43F-716B2D0F4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Furunculus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805FE42D-D18F-8771-FCF2-845291F211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 collection of pus in the space around the hair follicle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Staphylococcus and streptococcus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Diabetes, alcoholism, exhaustion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Infiltrate, pustule, pain, phlegmon and abscess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Treatment: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For infiltrates (warm dry compresses, antibiotics)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case of abscess (incision and drainage)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At relapse (vaccine)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furuncle on the nose and upper lip is not incised or squeezed (risk of cavernous sinus infection)!!!</a:t>
            </a: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1E1D2-3C61-9C2D-2540-0031680CA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8675" name="Content Placeholder 4" descr="Screenshot_19-4-660x330.jpg">
            <a:extLst>
              <a:ext uri="{FF2B5EF4-FFF2-40B4-BE49-F238E27FC236}">
                <a16:creationId xmlns:a16="http://schemas.microsoft.com/office/drawing/2014/main" id="{1BBB5583-D331-41CB-0DB8-29CCF7FB34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14313"/>
            <a:ext cx="4429125" cy="257175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857F40-5C90-B4F3-FD57-077BDC39A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FE9AFB53-2B73-4B04-A288-3FB33E2B4498}" type="slidenum">
              <a:rPr lang="en-US" altLang="sr-Latn-RS"/>
              <a:pPr/>
              <a:t>26</a:t>
            </a:fld>
            <a:endParaRPr lang="en-US" altLang="sr-Latn-RS"/>
          </a:p>
        </p:txBody>
      </p:sp>
      <p:pic>
        <p:nvPicPr>
          <p:cNvPr id="28677" name="Picture 5" descr="images.jpg">
            <a:extLst>
              <a:ext uri="{FF2B5EF4-FFF2-40B4-BE49-F238E27FC236}">
                <a16:creationId xmlns:a16="http://schemas.microsoft.com/office/drawing/2014/main" id="{ECCE36AD-DAEA-3557-D970-C23F272E4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4516438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 descr="furnuk 1.jpg">
            <a:extLst>
              <a:ext uri="{FF2B5EF4-FFF2-40B4-BE49-F238E27FC236}">
                <a16:creationId xmlns:a16="http://schemas.microsoft.com/office/drawing/2014/main" id="{CA64425E-A9FD-1BEC-D7BC-5004F17D04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788" y="285750"/>
            <a:ext cx="4621212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 descr="furncul.jpg">
            <a:extLst>
              <a:ext uri="{FF2B5EF4-FFF2-40B4-BE49-F238E27FC236}">
                <a16:creationId xmlns:a16="http://schemas.microsoft.com/office/drawing/2014/main" id="{EFFA1F02-C003-0403-8EC7-2F7B61CF1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75" y="3429000"/>
            <a:ext cx="4403725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A7EABC7-5EA4-5294-FD60-A60C57781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E6FBB5B0-F17C-491B-B247-FBCED9C51584}" type="slidenum">
              <a:rPr lang="en-US" altLang="sr-Latn-RS"/>
              <a:pPr/>
              <a:t>27</a:t>
            </a:fld>
            <a:endParaRPr lang="en-US" altLang="sr-Latn-RS"/>
          </a:p>
        </p:txBody>
      </p:sp>
      <p:sp>
        <p:nvSpPr>
          <p:cNvPr id="36866" name="Rectangle 2">
            <a:extLst>
              <a:ext uri="{FF2B5EF4-FFF2-40B4-BE49-F238E27FC236}">
                <a16:creationId xmlns:a16="http://schemas.microsoft.com/office/drawing/2014/main" id="{69E96AD1-915B-E23E-AECF-BCBEE8FEC8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r-Latn-C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arbun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r-Latn-C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ulus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0C100E6A-DB36-3AEF-4EEE-EA5ECA8653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More hair roots and sebaceous glands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Staphylococcus and streptococcus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More common in men and diabetics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Predilection place reg. nuchae (back of neck), dorsum of hands, fingers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Massive infiltrate (red tight skin with pustules oozing pus) necrosis of the skin, subcutaneous tissue up to the fascia, necrotic plugs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Temperature, headache, vomiting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Pierces the fascia, possible sepsis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Hospitalization, antibiotics, cruciate incision, excision of necrosis to fascia</a:t>
            </a:r>
            <a:endParaRPr lang="sr-Latn-C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4028C-9004-254B-7F60-125AF4CEF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30723" name="Content Placeholder 4" descr="karb.jpg">
            <a:extLst>
              <a:ext uri="{FF2B5EF4-FFF2-40B4-BE49-F238E27FC236}">
                <a16:creationId xmlns:a16="http://schemas.microsoft.com/office/drawing/2014/main" id="{61A94806-2D56-031F-CE25-E43EAF9E87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32338" y="3500438"/>
            <a:ext cx="4411662" cy="292893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ECDCA4-95F8-1677-14D0-73EDFD3C7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E29C4C0-FB8E-4981-BCF7-9DE16FA3322E}" type="slidenum">
              <a:rPr lang="en-US" altLang="sr-Latn-RS"/>
              <a:pPr/>
              <a:t>28</a:t>
            </a:fld>
            <a:endParaRPr lang="en-US" altLang="sr-Latn-RS"/>
          </a:p>
        </p:txBody>
      </p:sp>
      <p:pic>
        <p:nvPicPr>
          <p:cNvPr id="30725" name="Picture 5" descr="karb 2.jpg">
            <a:extLst>
              <a:ext uri="{FF2B5EF4-FFF2-40B4-BE49-F238E27FC236}">
                <a16:creationId xmlns:a16="http://schemas.microsoft.com/office/drawing/2014/main" id="{8BD349A0-6BEE-C8D7-EEF5-375350F93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85750"/>
            <a:ext cx="3810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karb 1.jpg">
            <a:extLst>
              <a:ext uri="{FF2B5EF4-FFF2-40B4-BE49-F238E27FC236}">
                <a16:creationId xmlns:a16="http://schemas.microsoft.com/office/drawing/2014/main" id="{391DDF1E-0D20-36AA-ED7A-C748E5D358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16"/>
          <a:stretch>
            <a:fillRect/>
          </a:stretch>
        </p:blipFill>
        <p:spPr bwMode="auto">
          <a:xfrm>
            <a:off x="214313" y="357188"/>
            <a:ext cx="4203700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FF90D4-CE0D-5308-3067-E2A2FC0AA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1DD72381-C7F2-46D3-9F2E-73257753DEA0}" type="slidenum">
              <a:rPr lang="en-US" altLang="sr-Latn-RS"/>
              <a:pPr/>
              <a:t>29</a:t>
            </a:fld>
            <a:endParaRPr lang="en-US" altLang="sr-Latn-RS"/>
          </a:p>
        </p:txBody>
      </p:sp>
      <p:pic>
        <p:nvPicPr>
          <p:cNvPr id="31747" name="Picture 4" descr="Karbunkulus potiljka">
            <a:extLst>
              <a:ext uri="{FF2B5EF4-FFF2-40B4-BE49-F238E27FC236}">
                <a16:creationId xmlns:a16="http://schemas.microsoft.com/office/drawing/2014/main" id="{7F625ECE-EDCD-9F08-0E6C-D1903F282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530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5" descr="Incizija karbunkula na vratu">
            <a:extLst>
              <a:ext uri="{FF2B5EF4-FFF2-40B4-BE49-F238E27FC236}">
                <a16:creationId xmlns:a16="http://schemas.microsoft.com/office/drawing/2014/main" id="{6F47C32A-CC19-9A28-0346-2256DCEA5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24000" contrast="1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0"/>
            <a:ext cx="42116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35BDD86-F270-BB33-6137-0CA456039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D76CBB9F-A0AC-4127-BCC7-B009B39EF6C9}" type="slidenum">
              <a:rPr lang="en-US" altLang="sr-Latn-RS"/>
              <a:pPr/>
              <a:t>3</a:t>
            </a:fld>
            <a:endParaRPr lang="en-US" altLang="sr-Latn-RS"/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077EDC41-E500-29CC-55DD-8467030655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Outcome of infection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1B41F905-9C03-FC9B-3B08-FD4701F942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favor of the organism - without clinical manifestations</a:t>
            </a:r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 favor of microbes - general and local clinical manifestation</a:t>
            </a:r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Mutual adaptation - coexistence of microbes and organisms (saprophytes, germination, intestinal and oral flora)</a:t>
            </a:r>
            <a:endParaRPr lang="sr-Latn-C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67DEEE1-8D5A-F71F-68FF-281908C89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AE9785E-5B10-4AF8-95B0-471942ED3A8C}" type="slidenum">
              <a:rPr lang="en-US" altLang="sr-Latn-RS"/>
              <a:pPr/>
              <a:t>30</a:t>
            </a:fld>
            <a:endParaRPr lang="en-US" altLang="sr-Latn-RS"/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31F122EB-C4DA-4992-1680-CD3B6038CA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r-Latn-C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dradenitis</a:t>
            </a:r>
          </a:p>
        </p:txBody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F92A8059-AF89-649C-A132-63C90288F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Purulent inflammation of the sweat glands of the armpits and groin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Staphylococcus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Subcutaneous infiltrate and fluctuation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Subacute course, incision cannot always be repaired, frequent relapses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Warm bandage, staph vaccine, antibiotics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Sometimes surgical evacuation of all the glands of the armpit</a:t>
            </a:r>
            <a:endParaRPr lang="sr-Latn-C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4FA7FCF7-AD6D-8F9A-238B-217F57FD3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C9B1411-231E-4572-9030-0ED974EDD439}" type="slidenum">
              <a:rPr lang="en-US" altLang="sr-Latn-RS"/>
              <a:pPr/>
              <a:t>31</a:t>
            </a:fld>
            <a:endParaRPr lang="en-US" altLang="sr-Latn-RS"/>
          </a:p>
        </p:txBody>
      </p:sp>
      <p:pic>
        <p:nvPicPr>
          <p:cNvPr id="33795" name="Picture 4" descr="Hidroadenitis -  obostrano">
            <a:extLst>
              <a:ext uri="{FF2B5EF4-FFF2-40B4-BE49-F238E27FC236}">
                <a16:creationId xmlns:a16="http://schemas.microsoft.com/office/drawing/2014/main" id="{23AEC115-86F0-80DD-D578-D72712744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" r="1923"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Rectangle 6">
            <a:extLst>
              <a:ext uri="{FF2B5EF4-FFF2-40B4-BE49-F238E27FC236}">
                <a16:creationId xmlns:a16="http://schemas.microsoft.com/office/drawing/2014/main" id="{26C2AC80-077F-A64A-808D-37A12F4B36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Bilateral hydroadenitis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3163D-3C88-71F0-5BC6-3635D7502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62DE2A-DED7-A02C-63E4-8ED23CA4E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7799B1BB-C443-42D4-9AB6-F94C01D57835}" type="slidenum">
              <a:rPr lang="en-US" altLang="sr-Latn-RS"/>
              <a:pPr/>
              <a:t>32</a:t>
            </a:fld>
            <a:endParaRPr lang="en-US" altLang="sr-Latn-RS"/>
          </a:p>
        </p:txBody>
      </p:sp>
      <p:pic>
        <p:nvPicPr>
          <p:cNvPr id="34820" name="Picture 3" descr="hidradenitis-suppurativa-in-the-armpit.jpeg">
            <a:extLst>
              <a:ext uri="{FF2B5EF4-FFF2-40B4-BE49-F238E27FC236}">
                <a16:creationId xmlns:a16="http://schemas.microsoft.com/office/drawing/2014/main" id="{06746AAD-08C1-A606-B473-C7FCC8D70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85813"/>
            <a:ext cx="4071938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4" descr="Hidradentis_Suppurativa_Natural_History_Figure2.gif">
            <a:extLst>
              <a:ext uri="{FF2B5EF4-FFF2-40B4-BE49-F238E27FC236}">
                <a16:creationId xmlns:a16="http://schemas.microsoft.com/office/drawing/2014/main" id="{E69FA607-0678-68B4-BF59-6BE56B6D62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428750"/>
            <a:ext cx="419100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57DF8196-4E38-C2FA-C521-C4ED302C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02ED404-B945-408D-B9EB-4BC25670C1A0}" type="slidenum">
              <a:rPr lang="en-US" altLang="sr-Latn-RS"/>
              <a:pPr/>
              <a:t>33</a:t>
            </a:fld>
            <a:endParaRPr lang="en-US" altLang="sr-Latn-RS"/>
          </a:p>
        </p:txBody>
      </p:sp>
      <p:pic>
        <p:nvPicPr>
          <p:cNvPr id="35843" name="Picture 4" descr="Shema tipova lokalnih gnojnih infekcija">
            <a:extLst>
              <a:ext uri="{FF2B5EF4-FFF2-40B4-BE49-F238E27FC236}">
                <a16:creationId xmlns:a16="http://schemas.microsoft.com/office/drawing/2014/main" id="{DCAEDC4C-54E0-1355-6A79-997CBEF9B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>
            <a:extLst>
              <a:ext uri="{FF2B5EF4-FFF2-40B4-BE49-F238E27FC236}">
                <a16:creationId xmlns:a16="http://schemas.microsoft.com/office/drawing/2014/main" id="{C800C9CA-03BE-84F0-2ACF-BD6EBDCD5C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Scheme of types of local purulent infections</a:t>
            </a:r>
            <a:endParaRPr lang="sr-Latn-CS" sz="32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71437ED-083D-FD7E-B83D-781A86E28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E400772F-421B-47C4-ACC6-20AB50457FEF}" type="slidenum">
              <a:rPr lang="en-US" altLang="sr-Latn-RS"/>
              <a:pPr/>
              <a:t>34</a:t>
            </a:fld>
            <a:endParaRPr lang="en-US" altLang="sr-Latn-RS"/>
          </a:p>
        </p:txBody>
      </p:sp>
      <p:sp>
        <p:nvSpPr>
          <p:cNvPr id="51206" name="Rectangle 6">
            <a:extLst>
              <a:ext uri="{FF2B5EF4-FFF2-40B4-BE49-F238E27FC236}">
                <a16:creationId xmlns:a16="http://schemas.microsoft.com/office/drawing/2014/main" id="{29C3B8E5-7885-0F06-A762-869D96FE22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Lymphangitis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7" name="Rectangle 7">
            <a:extLst>
              <a:ext uri="{FF2B5EF4-FFF2-40B4-BE49-F238E27FC236}">
                <a16:creationId xmlns:a16="http://schemas.microsoft.com/office/drawing/2014/main" id="{599EDE66-8836-12A9-88A1-6CDF97ABFF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071563"/>
            <a:ext cx="9144000" cy="55927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Inflamed regional lymphatic vessels around purulent processes and injuries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Reticular form (red lymphatic network on the skin around the injury)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Truncal form (red stripe from the injury to the regional lymph gland)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Immobilization, penicillin, moist warm compresses</a:t>
            </a:r>
            <a:endParaRPr lang="sr-Latn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B0CC3-4A78-9B37-7316-98909803D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37891" name="Content Placeholder 4" descr="m2000212-lymphangitis-science-photo-library-high.jpg">
            <a:extLst>
              <a:ext uri="{FF2B5EF4-FFF2-40B4-BE49-F238E27FC236}">
                <a16:creationId xmlns:a16="http://schemas.microsoft.com/office/drawing/2014/main" id="{905E2886-8D9F-3423-171E-656976A423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8875" y="3870325"/>
            <a:ext cx="4506913" cy="298767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7CF8ED-AA3B-469C-ADFF-8256FC2BA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42A4C527-0EF5-42D5-B03D-3CC17A5408C9}" type="slidenum">
              <a:rPr lang="en-US" altLang="sr-Latn-RS"/>
              <a:pPr/>
              <a:t>35</a:t>
            </a:fld>
            <a:endParaRPr lang="en-US" altLang="sr-Latn-RS"/>
          </a:p>
        </p:txBody>
      </p:sp>
      <p:pic>
        <p:nvPicPr>
          <p:cNvPr id="37893" name="Picture 5" descr="limf.jpg">
            <a:extLst>
              <a:ext uri="{FF2B5EF4-FFF2-40B4-BE49-F238E27FC236}">
                <a16:creationId xmlns:a16="http://schemas.microsoft.com/office/drawing/2014/main" id="{5469B618-41F8-ECF0-5135-A6F27E418C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0"/>
            <a:ext cx="67310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16D9898-735B-675E-05D6-2C5620FA9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382FA18-E32C-4FE5-84CD-FD4B860F2DA3}" type="slidenum">
              <a:rPr lang="en-US" altLang="sr-Latn-RS"/>
              <a:pPr/>
              <a:t>36</a:t>
            </a:fld>
            <a:endParaRPr lang="en-US" altLang="sr-Latn-RS"/>
          </a:p>
        </p:txBody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CE32963B-B318-270D-43E5-FE888A088A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Lymphadenitis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3D29D3C6-7AF8-2327-C4A6-520A74A73F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572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Regional lymph glands around purulent processes, with or without visible lymphangitis from the site of inflammation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Lymphadenitis simplex – swelling, pain, easy recovery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Lymphadenitis purulenta - purulent inflammation, fluctuation, temperature, fever, subcutaneous abscess</a:t>
            </a:r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Rest, antibiotic, abscess incision</a:t>
            </a:r>
            <a:endParaRPr lang="sr-Latn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AC694DC-C6FA-DA4F-1D7F-2F062CFEF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BE32969C-9A7F-4F07-8BFA-6F719B2F3B1A}" type="slidenum">
              <a:rPr lang="en-US" altLang="sr-Latn-RS"/>
              <a:pPr/>
              <a:t>37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9A3645B1-B96B-DBA7-0485-E5F1EA4D0A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Еризипел</a:t>
            </a:r>
            <a:r>
              <a:rPr lang="sr-Latn-C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C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црвени</a:t>
            </a:r>
            <a:r>
              <a:rPr lang="sr-Latn-C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ветар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5268FE4D-B941-8117-6F72-5B6E5A9F5D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Hemolytic Streptococcus 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Scratches, punctures and small wounds on the skin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Face and leg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Inflammation of the lymphatic vessels of the skin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Temperature, chills, red and shiny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swollen skin with erased folds, clear borders of raised edge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Erysipelas bullosum et necroticans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Penicillin, antiseptics, healing of skin wounds</a:t>
            </a:r>
            <a:endParaRPr lang="sr-Latn-CS" dirty="0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465D7D47-6325-B632-8942-CB2798CD1C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7935" rIns="0" bIns="-793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2100" b="0" i="0" u="none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Erysipelas - red wind</a:t>
            </a:r>
            <a:r>
              <a:rPr kumimoji="0" lang="sr-Latn-CS" altLang="sr-Latn-RS" sz="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</a:rPr>
              <a:t> </a:t>
            </a:r>
            <a:endParaRPr kumimoji="0" lang="sr-Latn-CS" altLang="sr-Latn-R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0807D-013E-CAD6-5921-11FADD2E9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40963" name="Content Placeholder 4" descr="eris lice.jpg">
            <a:extLst>
              <a:ext uri="{FF2B5EF4-FFF2-40B4-BE49-F238E27FC236}">
                <a16:creationId xmlns:a16="http://schemas.microsoft.com/office/drawing/2014/main" id="{204813C5-2597-6018-F931-992A46C54F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2"/>
          <a:stretch>
            <a:fillRect/>
          </a:stretch>
        </p:blipFill>
        <p:spPr>
          <a:xfrm>
            <a:off x="285750" y="214313"/>
            <a:ext cx="4659313" cy="314325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D1B9A1-0D3D-9984-8DDA-8FCADB8A5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092CC11-2A5C-4F26-B271-54EB77FB37E5}" type="slidenum">
              <a:rPr lang="en-US" altLang="sr-Latn-RS"/>
              <a:pPr/>
              <a:t>38</a:t>
            </a:fld>
            <a:endParaRPr lang="en-US" altLang="sr-Latn-RS"/>
          </a:p>
        </p:txBody>
      </p:sp>
      <p:pic>
        <p:nvPicPr>
          <p:cNvPr id="40965" name="Picture 5" descr="442-erysipelas-limb-slide-3-springer-high.jpg">
            <a:extLst>
              <a:ext uri="{FF2B5EF4-FFF2-40B4-BE49-F238E27FC236}">
                <a16:creationId xmlns:a16="http://schemas.microsoft.com/office/drawing/2014/main" id="{95DCD7ED-952B-93AB-4811-72A2F666E2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786188"/>
            <a:ext cx="3836988" cy="287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6" descr="eris.jpg">
            <a:extLst>
              <a:ext uri="{FF2B5EF4-FFF2-40B4-BE49-F238E27FC236}">
                <a16:creationId xmlns:a16="http://schemas.microsoft.com/office/drawing/2014/main" id="{FCDC515F-90FF-FC69-5775-FC9E104F58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1071563"/>
            <a:ext cx="3249613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E5F8FEA-62FA-FF5E-1FC2-93C254757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DAC6D053-CF67-467F-B2E6-99F7AAEB27BE}" type="slidenum">
              <a:rPr lang="en-US" altLang="sr-Latn-RS"/>
              <a:pPr/>
              <a:t>39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3F9AFA43-05C7-FC1C-DC5F-09CED024A9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Necrotizing fascitis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D7DBBA2B-4599-116F-94A5-ED197390AF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Subcutaneous adipose tissue and muscle fascia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Abdomen and perineum region - region of the body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Beta hemolytic streptococcus, staphylococcus, escherichia, bacteroids, proteus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Minimal skin injuries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Diabetics, atherosclerosis, venous insufficiency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Very rapid development and often fatal outcome</a:t>
            </a:r>
            <a:endParaRPr lang="sr-Latn-CS" dirty="0"/>
          </a:p>
        </p:txBody>
      </p:sp>
    </p:spTree>
  </p:cSld>
  <p:clrMapOvr>
    <a:masterClrMapping/>
  </p:clrMapOvr>
  <p:transition>
    <p:cover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9BEDBF9-0E83-C4CE-C870-AA9FE2B8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48B21841-403A-422D-ADE7-13B3DC92860A}" type="slidenum">
              <a:rPr lang="en-US" altLang="sr-Latn-RS"/>
              <a:pPr/>
              <a:t>4</a:t>
            </a:fld>
            <a:endParaRPr lang="en-US" altLang="sr-Latn-R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1737050F-D570-11F0-44DE-3B66B41F44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Severity of infection clinical manifestation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BD9DAFD1-1B60-5974-CCFF-CA444751A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572125"/>
          </a:xfrm>
        </p:spPr>
        <p:txBody>
          <a:bodyPr/>
          <a:lstStyle/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endParaRPr lang="sr-Cyrl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High virulence of microbes</a:t>
            </a:r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Invasion of a large number of microbes</a:t>
            </a:r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Decrease in body resistance (puberty, pregnancy, diabetes, corticotherapy, exhaustion)</a:t>
            </a:r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Local conditions (tissue type, hematomas, tissue contusion, ischemia)</a:t>
            </a:r>
            <a:endParaRPr lang="sr-Latn-C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36CDEF-858F-B929-D202-5D055CCF9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DCCCADA4-554E-4790-ACC3-B5E3CCF9C2A1}" type="slidenum">
              <a:rPr lang="en-US" altLang="sr-Latn-RS"/>
              <a:pPr/>
              <a:t>40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4D9B458F-59ED-086E-D175-8F98AE30FC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Necrotizing fascitis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5F4C3AE4-1D9E-F942-F128-DA383322F9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Cellulitis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Dark red spots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Thrombosis of blood vessels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Skin necrosis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Crepitations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Treatment: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Wide incisions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Extensive tissue debridement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Antibiotics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Rehydration</a:t>
            </a:r>
            <a:endParaRPr lang="sr-Latn-CS" sz="3000" dirty="0"/>
          </a:p>
        </p:txBody>
      </p:sp>
    </p:spTree>
  </p:cSld>
  <p:clrMapOvr>
    <a:masterClrMapping/>
  </p:clrMapOvr>
  <p:transition>
    <p:cover dir="l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A0183-07E9-4A03-F748-B30AA03A3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44035" name="Content Placeholder 4" descr="nekr fasc.jpg">
            <a:extLst>
              <a:ext uri="{FF2B5EF4-FFF2-40B4-BE49-F238E27FC236}">
                <a16:creationId xmlns:a16="http://schemas.microsoft.com/office/drawing/2014/main" id="{5C78253E-FA79-AB8A-8037-59DB2733C2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305300" cy="3652838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361476-5455-6630-D85B-91D730920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C154E182-CA56-47B8-91CF-286BECE1DB84}" type="slidenum">
              <a:rPr lang="en-US" altLang="sr-Latn-RS"/>
              <a:pPr/>
              <a:t>41</a:t>
            </a:fld>
            <a:endParaRPr lang="en-US" altLang="sr-Latn-RS"/>
          </a:p>
        </p:txBody>
      </p:sp>
      <p:pic>
        <p:nvPicPr>
          <p:cNvPr id="44037" name="Picture 5" descr="nek r.jpg">
            <a:extLst>
              <a:ext uri="{FF2B5EF4-FFF2-40B4-BE49-F238E27FC236}">
                <a16:creationId xmlns:a16="http://schemas.microsoft.com/office/drawing/2014/main" id="{A2D3B57D-10E5-2379-B5BE-A2372F56FD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9525"/>
            <a:ext cx="43307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6" descr="индекс.jpg">
            <a:extLst>
              <a:ext uri="{FF2B5EF4-FFF2-40B4-BE49-F238E27FC236}">
                <a16:creationId xmlns:a16="http://schemas.microsoft.com/office/drawing/2014/main" id="{257BA7E4-4BFC-7B92-99E1-82E244C6C2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0" y="0"/>
            <a:ext cx="469265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7" descr="fasc.jpg">
            <a:extLst>
              <a:ext uri="{FF2B5EF4-FFF2-40B4-BE49-F238E27FC236}">
                <a16:creationId xmlns:a16="http://schemas.microsoft.com/office/drawing/2014/main" id="{00D0B605-3291-2118-7667-DFD91A02B0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714750"/>
            <a:ext cx="296703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F2C43BF-A027-4BBE-AB17-77168D5E9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2376101-52C1-465A-A9AB-CEA44F486AE5}" type="slidenum">
              <a:rPr lang="en-US" altLang="sr-Latn-RS"/>
              <a:pPr/>
              <a:t>42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590061E1-7540-27B9-D696-0FC9EEAEAB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Panaritium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53E3586D-5F51-3C47-E3B4-ACA6108B90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Purulent inflammation of the palmar side of the finger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Pyogenic staphylococcus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Entry point of a small finger injury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 shapes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Subcutaneous panaritium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Tendon panaritium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Bony panaritium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Joint panaritium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Treatment: incision, drainage, antibiotics, rest, elevation</a:t>
            </a:r>
            <a:endParaRPr lang="sr-Latn-CS" sz="3000" dirty="0"/>
          </a:p>
        </p:txBody>
      </p:sp>
    </p:spTree>
  </p:cSld>
  <p:clrMapOvr>
    <a:masterClrMapping/>
  </p:clrMapOvr>
  <p:transition>
    <p:cover dir="l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E8DC99D-36D9-C27C-31D8-4F5E87C93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B17A34EE-BF6C-4A54-8379-6E2298132CCD}" type="slidenum">
              <a:rPr lang="en-US" altLang="sr-Latn-RS"/>
              <a:pPr/>
              <a:t>43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7302BCF8-5D6D-4BA9-1A7D-A9200A1A3E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Clostridial infections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25D48714-6476-47D5-F4B7-CC354475D1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Gram positive </a:t>
            </a:r>
            <a:r>
              <a:rPr lang="en-US" sz="3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sporogenic</a:t>
            </a:r>
            <a:r>
              <a:rPr lang="en-U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anaerobic bacteria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They do not tolerate oxygen and multiply in places with low oxidation potential - necrotic and </a:t>
            </a:r>
            <a:r>
              <a:rPr lang="en-US" sz="3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devascularized</a:t>
            </a:r>
            <a:r>
              <a:rPr lang="en-U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tissue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They reproduce from their </a:t>
            </a:r>
            <a:r>
              <a:rPr lang="en-US" sz="3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sporogenous</a:t>
            </a:r>
            <a:r>
              <a:rPr lang="en-U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forms found in the digestive tract of humans and animals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3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Through feces, they get into the ground and from there onto the skin and other objects</a:t>
            </a:r>
            <a:endParaRPr lang="sr-Latn-CS" sz="3000" dirty="0"/>
          </a:p>
        </p:txBody>
      </p:sp>
    </p:spTree>
  </p:cSld>
  <p:clrMapOvr>
    <a:masterClrMapping/>
  </p:clrMapOvr>
  <p:transition>
    <p:cover dir="ld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8DE83C6-3881-7A0B-B51D-D904243E0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1C005B49-6BAF-4B67-93DF-03E0EFB713C9}" type="slidenum">
              <a:rPr lang="en-US" altLang="sr-Latn-RS"/>
              <a:pPr/>
              <a:t>44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340BA42F-6A9B-0BE9-D9DD-D07324C958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Tetanus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D945B4FB-434C-4658-3D15-870D6348E2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Neurointoxication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Clostridium tetani – gram positive anaerobe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Any wound carries the risk of developing tetanus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Due to poor conditions in the wound, bacterial spores turn into an active bacterial form that multiplies and produces toxins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Tetanospasmin is a clostridial exotoxin that is neurotropic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It binds to neuromuscular junctions and increases the general tone of the striated muscles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Eventually, a generalized muscle spasm occurs</a:t>
            </a:r>
            <a:endParaRPr lang="sr-Latn-CS" sz="2800" dirty="0"/>
          </a:p>
        </p:txBody>
      </p:sp>
    </p:spTree>
  </p:cSld>
  <p:clrMapOvr>
    <a:masterClrMapping/>
  </p:clrMapOvr>
  <p:transition>
    <p:cover dir="ld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E97C6DC-3254-8138-BA9C-5B58E4E26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0B908CC2-E0DB-456C-9B5E-05015AA0DB10}" type="slidenum">
              <a:rPr lang="en-US" altLang="sr-Latn-RS"/>
              <a:pPr/>
              <a:t>45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FB2F407E-ABE3-93AF-277B-2D6E185151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Tetanus - clinical picture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A92834A6-02D4-8836-DBFC-C4932ED9C5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Incubation 3 to 30 days, usually 14 days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Stinging, pain, numbness in the wound area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Increased reflexes, trismus (jaw spasm)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Spasms of all facial muscles - rhisus sardonicus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Neck muscle spasms - opisthotonus cervicalis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Swallowing disorder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Breathing disorder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Suffocation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Fatal outcome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Cephalic tetanus - localized form in head and face injury (trismus, dysphagia, tongue paralysis)</a:t>
            </a:r>
            <a:endParaRPr lang="sr-Latn-CS" sz="2800" dirty="0"/>
          </a:p>
        </p:txBody>
      </p:sp>
    </p:spTree>
  </p:cSld>
  <p:clrMapOvr>
    <a:masterClrMapping/>
  </p:clrMapOvr>
  <p:transition>
    <p:cover dir="l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D1F3-9339-DDD0-76B4-85763ACF4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49155" name="Content Placeholder 4" descr="60q-650.jpg">
            <a:extLst>
              <a:ext uri="{FF2B5EF4-FFF2-40B4-BE49-F238E27FC236}">
                <a16:creationId xmlns:a16="http://schemas.microsoft.com/office/drawing/2014/main" id="{000E2A07-0ECE-F739-2300-761EC6A6DA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292350" cy="33528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353CB8-BC40-09DC-638F-415703269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4D7362E-827A-4920-B0B1-B798836404AA}" type="slidenum">
              <a:rPr lang="en-US" altLang="sr-Latn-RS"/>
              <a:pPr/>
              <a:t>46</a:t>
            </a:fld>
            <a:endParaRPr lang="en-US" altLang="sr-Latn-RS"/>
          </a:p>
        </p:txBody>
      </p:sp>
      <p:pic>
        <p:nvPicPr>
          <p:cNvPr id="49157" name="Picture 5" descr="K24ELdP.jpg">
            <a:extLst>
              <a:ext uri="{FF2B5EF4-FFF2-40B4-BE49-F238E27FC236}">
                <a16:creationId xmlns:a16="http://schemas.microsoft.com/office/drawing/2014/main" id="{EE4B84BE-475D-D2A3-ECC0-555D9F6F3F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0"/>
            <a:ext cx="213836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Picture 6" descr="tetanus-1-lg.jpg">
            <a:extLst>
              <a:ext uri="{FF2B5EF4-FFF2-40B4-BE49-F238E27FC236}">
                <a16:creationId xmlns:a16="http://schemas.microsoft.com/office/drawing/2014/main" id="{D9EBAFB5-5AF4-6B5F-FF14-9D52572A01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0"/>
            <a:ext cx="44767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7" descr="hqdefault.jpg">
            <a:extLst>
              <a:ext uri="{FF2B5EF4-FFF2-40B4-BE49-F238E27FC236}">
                <a16:creationId xmlns:a16="http://schemas.microsoft.com/office/drawing/2014/main" id="{829618B7-22DC-62BF-B3DF-A13DE6A10A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8" descr="CR02704050_f1.JPG">
            <a:extLst>
              <a:ext uri="{FF2B5EF4-FFF2-40B4-BE49-F238E27FC236}">
                <a16:creationId xmlns:a16="http://schemas.microsoft.com/office/drawing/2014/main" id="{DE4414C2-943D-6C0B-1621-B8A237D98A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2" b="746"/>
          <a:stretch>
            <a:fillRect/>
          </a:stretch>
        </p:blipFill>
        <p:spPr bwMode="auto">
          <a:xfrm>
            <a:off x="4589463" y="3357563"/>
            <a:ext cx="4554537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9569C7B-0FDC-C8B2-8180-1EF20815D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ED8E31E-7C1C-4E09-B3CF-5EF5DEFBB277}" type="slidenum">
              <a:rPr lang="en-US" altLang="sr-Latn-RS"/>
              <a:pPr/>
              <a:t>47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4731DB90-A69E-85D2-F832-94E749F50B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Tetanus - treatment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85FE230F-0D10-749F-5AC5-353B2E87CF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Early diagnosis, neutralization of toxins, elimination of infection, control of systemic manifestations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HAIG (human anti-tetanus immunoglobulin) infusion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Antibiotics – penicillin and metronidazole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Sedatives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Surgical treatment of the wound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Excision of the infected wound area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More severe forms – respiratory tract, endotrachea. intubation, mechanical ventilation</a:t>
            </a:r>
            <a:endParaRPr lang="sr-Cyrl-RS" sz="2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1F14FEB-BE16-6A71-1161-39985CAE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9C5B68C-C469-4FA2-A045-62EAA3BF97F9}" type="slidenum">
              <a:rPr lang="en-US" altLang="sr-Latn-RS"/>
              <a:pPr/>
              <a:t>48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798EA3EE-95A1-7F77-BAB5-5B112061D5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Tetanus - prevention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13178694-176B-1F24-6B9F-15C016C331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Mandatory vaccination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Active immunization - vaccine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Passive immunization - serum (HAIG, SAT)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History of previous immunization in the last 10 years (valid medical documentation)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Complete immunization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Tetabulin 250 IJ IM (500 IJ for head injury) - immediately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Tetalpan 0.5ml SC (0, 1, 6, 12 months from injury)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Lifetime immunity - revaccination for 10 years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Every wound is potentially tetanogenic!!!</a:t>
            </a:r>
            <a:endParaRPr lang="sr-Cyrl-R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809B94-449F-B53D-9CF8-88A2D4B94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0A0914C8-FE30-449B-A714-F7B3045C3725}" type="slidenum">
              <a:rPr lang="en-US" altLang="sr-Latn-RS"/>
              <a:pPr/>
              <a:t>49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EDB46328-AEDB-4508-1EBA-F2EA9B04AB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Clostridial myonecrosis - gas gangrene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29D6F832-DA64-8879-3A86-DFE0CD6440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Toxi</a:t>
            </a: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-infection caused by clostridia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Cl. </a:t>
            </a: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perfrigens</a:t>
            </a: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Cl. </a:t>
            </a: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oedematines</a:t>
            </a: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Cl. </a:t>
            </a: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septicum</a:t>
            </a: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Cl. </a:t>
            </a:r>
            <a:r>
              <a:rPr lang="en-US" sz="2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Hystolyticum</a:t>
            </a:r>
            <a:endParaRPr lang="en-US" sz="2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Toxins - tissue hypoxia, tissue devitalization, muscle necrosis, proliferation of anaerobes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Gas formation - does not have to be present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2-3 days after injury (24 hours)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Pain in the wound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Leakage of dirty contents from the wound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Sweet breath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Appearance of crepitations in the wound</a:t>
            </a:r>
            <a:endParaRPr lang="sr-Cyrl-R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FE1E7B2-9F5D-BE17-48EE-84208D39B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46C31A18-EA5D-40AD-954E-1737CB645148}" type="slidenum">
              <a:rPr lang="en-US" altLang="sr-Latn-RS"/>
              <a:pPr/>
              <a:t>5</a:t>
            </a:fld>
            <a:endParaRPr lang="en-US" altLang="sr-Latn-R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AD8495C8-71C1-BBFF-8B81-F249F5C24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Immunity increased resistance of the organism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CA93D4C0-C357-E881-D741-88B77E08AF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357313"/>
            <a:ext cx="9144000" cy="5500687"/>
          </a:xfrm>
        </p:spPr>
        <p:txBody>
          <a:bodyPr/>
          <a:lstStyle/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Acquired - active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(after a long illness)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Artificial - active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( via vaccination )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Artificial - passive</a:t>
            </a:r>
          </a:p>
          <a:p>
            <a:pPr marL="609600" indent="-609600"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( administration of serum )</a:t>
            </a:r>
            <a:endParaRPr lang="sr-Latn-CS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F2F855F-07C0-4E4C-E1A9-FDD5E0D8C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673A44D8-8F53-4501-A5FA-5A153213530F}" type="slidenum">
              <a:rPr lang="en-US" altLang="sr-Latn-RS"/>
              <a:pPr/>
              <a:t>50</a:t>
            </a:fld>
            <a:endParaRPr lang="en-US" altLang="sr-Latn-RS"/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501B47EF-0A3B-2F42-F41C-EC5E8DA2DF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Clostridial myonecrosis - gas gangrene</a:t>
            </a:r>
            <a:endParaRPr lang="sr-Latn-C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487A3255-5D08-9FF2-7496-134024CC8F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Cyrl-RS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Marked swelling of the wound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Dark red, softened and swollen muscle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Dark skin with bumps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Swollen and cold extremity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Gangrene of the extremities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Hypotension, shock state, renal failure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Treatment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Early and adequate surgical treatment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Wound examination (removal of bandages and immobilization)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Fascia incisions and necrosectomy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Drainage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Antiseptic solutions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Antibiotics (penicillin and metronidazole)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Fluid replacement</a:t>
            </a:r>
            <a:endParaRPr lang="sr-Cyrl-RS" sz="2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48766-D0CC-3C60-2E56-872459636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54275" name="Content Placeholder 4" descr="2-Figure1-1.png">
            <a:extLst>
              <a:ext uri="{FF2B5EF4-FFF2-40B4-BE49-F238E27FC236}">
                <a16:creationId xmlns:a16="http://schemas.microsoft.com/office/drawing/2014/main" id="{9223D3BC-90EA-880D-42F5-B07429DABC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9"/>
          <a:stretch>
            <a:fillRect/>
          </a:stretch>
        </p:blipFill>
        <p:spPr>
          <a:xfrm>
            <a:off x="0" y="0"/>
            <a:ext cx="4000500" cy="294005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97B138-5B0E-A82E-0203-1F6ACA273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72A2572-5B2D-46AE-B4A4-590ED4648754}" type="slidenum">
              <a:rPr lang="en-US" altLang="sr-Latn-RS"/>
              <a:pPr/>
              <a:t>51</a:t>
            </a:fld>
            <a:endParaRPr lang="en-US" altLang="sr-Latn-RS"/>
          </a:p>
        </p:txBody>
      </p:sp>
      <p:pic>
        <p:nvPicPr>
          <p:cNvPr id="54277" name="Picture 5" descr="gasna.jpg">
            <a:extLst>
              <a:ext uri="{FF2B5EF4-FFF2-40B4-BE49-F238E27FC236}">
                <a16:creationId xmlns:a16="http://schemas.microsoft.com/office/drawing/2014/main" id="{32A7273D-7AA3-07A2-6AAA-BA5A314BA0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0"/>
            <a:ext cx="372427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Picture 6" descr="Gas_gangrene.jpg">
            <a:extLst>
              <a:ext uri="{FF2B5EF4-FFF2-40B4-BE49-F238E27FC236}">
                <a16:creationId xmlns:a16="http://schemas.microsoft.com/office/drawing/2014/main" id="{55D43F2F-FCD8-2B5D-89B4-89BCA6657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3028950"/>
            <a:ext cx="478631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8EF1020-F3F6-4BC1-936B-2B0F5E116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6988980-C555-45A3-83AC-11D0CFDFDD5F}" type="slidenum">
              <a:rPr lang="en-US" altLang="sr-Latn-RS"/>
              <a:pPr/>
              <a:t>52</a:t>
            </a:fld>
            <a:endParaRPr lang="en-US" altLang="sr-Latn-RS"/>
          </a:p>
        </p:txBody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E08EEBE8-F021-BA87-AAEC-4642C437D3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3982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60FA60"/>
                </a:solidFill>
                <a:latin typeface="Times New Roman" pitchFamily="18" charset="0"/>
                <a:cs typeface="Times New Roman" pitchFamily="18" charset="0"/>
              </a:rPr>
              <a:t>Muscle necrosis after fasciotomy</a:t>
            </a:r>
            <a:endParaRPr lang="sr-Latn-CS" sz="4000" b="1" dirty="0">
              <a:solidFill>
                <a:srgbClr val="60FA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300" name="Picture 4" descr="Nekroza mišića posle urađene fasciotomije">
            <a:extLst>
              <a:ext uri="{FF2B5EF4-FFF2-40B4-BE49-F238E27FC236}">
                <a16:creationId xmlns:a16="http://schemas.microsoft.com/office/drawing/2014/main" id="{A631FFC6-2C24-FC2B-57AB-7160AB79E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" t="1366" r="1962" b="3613"/>
          <a:stretch>
            <a:fillRect/>
          </a:stretch>
        </p:blipFill>
        <p:spPr bwMode="auto">
          <a:xfrm>
            <a:off x="0" y="1357313"/>
            <a:ext cx="9144000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586D8D0-394D-0B43-BC19-37C75722F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6CD7A71B-E844-480B-A32B-FB21360D7D30}" type="slidenum">
              <a:rPr lang="en-US" altLang="sr-Latn-RS"/>
              <a:pPr/>
              <a:t>53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30CDD9C4-D734-C345-BB64-97598AB2E8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general infection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D50DA5E5-00EB-11FB-9EE7-FD03FE4FB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Infection and blood intoxication, serious condition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Emergence of elevated temperature and fever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Impaired state of consciousness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Hypothermia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Metabolic acidosis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Renal and GIT dysfunction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Hypoxia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Disseminated intravascular coagulation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 state of shock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MODS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Mortality 40-60%</a:t>
            </a: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61928FB-5250-0B6F-E1B6-72C5913F4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B25DF65-C359-4288-B5DB-E315D16FEE85}" type="slidenum">
              <a:rPr lang="en-US" altLang="sr-Latn-RS"/>
              <a:pPr/>
              <a:t>54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75064878-BF3E-7E71-0762-EAC1654243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general infection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704B0EA4-9EA2-200B-F856-7AB86F061D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SIRS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Sepsis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Severe sepsis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Septic shock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MODS</a:t>
            </a: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F6EB9C6A-1376-F64B-B58C-E2B498FD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0B7B0FA9-7E62-4DB1-89C9-835552985D9E}" type="slidenum">
              <a:rPr lang="en-US" altLang="sr-Latn-RS"/>
              <a:pPr/>
              <a:t>55</a:t>
            </a:fld>
            <a:endParaRPr lang="en-US" altLang="sr-Latn-RS"/>
          </a:p>
        </p:txBody>
      </p:sp>
      <p:sp>
        <p:nvSpPr>
          <p:cNvPr id="79876" name="Rectangle 4">
            <a:extLst>
              <a:ext uri="{FF2B5EF4-FFF2-40B4-BE49-F238E27FC236}">
                <a16:creationId xmlns:a16="http://schemas.microsoft.com/office/drawing/2014/main" id="{37DFA3E0-5374-AA7D-4F02-DA31A7F323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SIRS Systemic Inflammatory Response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2" name="Picture 5" descr="SIRS">
            <a:extLst>
              <a:ext uri="{FF2B5EF4-FFF2-40B4-BE49-F238E27FC236}">
                <a16:creationId xmlns:a16="http://schemas.microsoft.com/office/drawing/2014/main" id="{02B3B708-98E1-B68C-4B85-E468A0F73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" t="3725" r="1962" b="49866"/>
          <a:stretch>
            <a:fillRect/>
          </a:stretch>
        </p:blipFill>
        <p:spPr bwMode="auto">
          <a:xfrm>
            <a:off x="0" y="2143125"/>
            <a:ext cx="9144000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d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E7E470-E858-C05C-0E9B-4C20F6A98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64C4AB90-53F9-4F46-8162-19BFCB99FE6A}" type="slidenum">
              <a:rPr lang="en-US" altLang="sr-Latn-RS"/>
              <a:pPr/>
              <a:t>56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6D03214A-AA64-A138-2F2B-3BF8806D6C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general infection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6F54EB4C-99DD-588B-8EEC-0EFC0A299A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Severe sepsis - organic dysfunction of at least two systems and poor tissue perfusion with the appearance of lactic acidosis, oliguria, mental status disorders and hypotension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Septic shock – severe sepsis with hypotension refractory to therapy and organ dysfunction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MODS - the final stage of sepsis that occurs due to the breakdown of the immune system</a:t>
            </a: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A16E36D-8A33-58B7-0444-4845B4C9E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65207EAC-4F97-4554-8871-EE9A9D921EB6}" type="slidenum">
              <a:rPr lang="en-US" altLang="sr-Latn-RS"/>
              <a:pPr/>
              <a:t>57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1F8DF759-7A99-3E8F-DB85-DAF0687A4D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pathophysiology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7BF1484C-5724-2488-27CE-6BE540B1F7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Penetration of pathogenic bacteria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Penetration of bacterial toxins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Penetration of inflammatory mediators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Hyperactivation of the endocrine system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Increased vasodilation and cell permeability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Dysfunction of certain organs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emergence of MODS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endParaRPr lang="sr-Latn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Microcirculation disorder, reduced organ perfusion and oxygenation, tissue hypoxia, organ tissue damage, MODS</a:t>
            </a: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518454C-70FA-9824-16F8-26764EEC4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059FB909-B47F-4F1D-8B49-B00ED44E3574}" type="slidenum">
              <a:rPr lang="en-US" altLang="sr-Latn-RS"/>
              <a:pPr/>
              <a:t>58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F6033FDE-444D-BF16-3545-4650AB0600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clinical picture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AC400568-B13C-5EF3-5EF5-F9D38837C3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Phase I of sepsis – Hyperdynamic phase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Hypermetabolism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Fever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Trembling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Normal blood pressure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Normal or increased diuresis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Increased number of Le and Tr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Hyperthermia</a:t>
            </a: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229558A-4EA8-E0BE-83FD-C93862C9B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18526328-E915-4496-846F-04D44199AD8C}" type="slidenum">
              <a:rPr lang="en-US" altLang="sr-Latn-RS"/>
              <a:pPr/>
              <a:t>59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6ACE96F8-E37B-88C0-8595-AE7B8B2ED6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clinical picture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C8CD6CD2-41FB-DCE9-DF6A-4E5D99E2B4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 phase of sepsis – Hypodynamic phase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Increased capillary permeability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Decrease in circulatory volume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Cellular hypoxia and anoxia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Decreased metabolism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Hypotension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Pallor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Sensorium disorder</a:t>
            </a: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endParaRPr lang="sr-Latn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CF2BC4-D401-EF88-366B-D8D55DDE0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62F32FD-B95A-490A-B487-BC5E13A2DAE2}" type="slidenum">
              <a:rPr lang="en-US" altLang="sr-Latn-RS"/>
              <a:pPr/>
              <a:t>6</a:t>
            </a:fld>
            <a:endParaRPr lang="en-US" altLang="sr-Latn-RS"/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47D6CD3E-B48F-11E6-9514-F200683018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Characteristics of infection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ACDAEDDC-B710-B924-A423-1ACAC74572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609600" indent="-609600" algn="ctr" eaLnBrk="1" hangingPunct="1">
              <a:buFont typeface="Wingdings" panose="05000000000000000000" pitchFamily="2" charset="2"/>
              <a:buNone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Local reactions</a:t>
            </a:r>
          </a:p>
          <a:p>
            <a:pPr marL="609600" indent="-609600" algn="ctr" eaLnBrk="1" hangingPunct="1">
              <a:buFont typeface="Wingdings" panose="05000000000000000000" pitchFamily="2" charset="2"/>
              <a:buNone/>
              <a:defRPr/>
            </a:pPr>
            <a:r>
              <a:rPr lang="en-US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rubor</a:t>
            </a: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(redness) – vasodilatation and active hyperemia</a:t>
            </a:r>
          </a:p>
          <a:p>
            <a:pPr marL="609600" indent="-609600" algn="ctr" eaLnBrk="1" hangingPunct="1">
              <a:buFont typeface="Wingdings" panose="05000000000000000000" pitchFamily="2" charset="2"/>
              <a:buNone/>
              <a:defRPr/>
            </a:pPr>
            <a:r>
              <a:rPr lang="en-US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calor</a:t>
            </a: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(heat) – increased metabolism and oxygen consumption, accelerated blood circulation in the inflammatory process</a:t>
            </a:r>
            <a:endParaRPr lang="sr-Latn-CS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0CD589E-4574-E53F-4BEA-9DAB95FBA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6118F2B6-0890-424E-AED0-C6EFF1ED7547}" type="slidenum">
              <a:rPr lang="en-US" altLang="sr-Latn-RS"/>
              <a:pPr/>
              <a:t>60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7781A48C-E700-5F12-6E63-A54D84E0E4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clinical picture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91C6201A-B04F-0306-DE7D-33B8ABE877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III stage of sepsis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Dysfunction of one or more organs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Respiratory dysfunction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Renal insufficiency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Hepatic insufficiency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Sopor, coma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Cold, cyanotic skin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Refractory hypotension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Fatal outcome</a:t>
            </a:r>
            <a:endParaRPr lang="sr-Latn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908F40E-21B0-D2C8-D797-6B63EADF9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AD1C3F1-6001-4DF3-9E0F-F497E7ECBFC1}" type="slidenum">
              <a:rPr lang="en-US" altLang="sr-Latn-RS"/>
              <a:pPr/>
              <a:t>61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A349F28F-137D-B5D7-9135-002DF7CBAC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monitoring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7CD436E7-9E92-5627-A150-8BCBA5E1E0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Blood pressure, EKG, CVP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Saturation, diuresis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KS, leukocytes, Le formula (leukocytosis, leukopenia)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Sedimentation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Platelet count (thrombocytopenia)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 - dimer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 - reactive protein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Procalcitonin (greater than 2)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Ionogram, proteinogram, hepatogram</a:t>
            </a: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Antibiogram (blood culture, urine culture)</a:t>
            </a: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endParaRPr lang="sr-Latn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F34BC13-4118-0559-8658-DFE18A1B8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24E5EA98-8E5A-4989-A566-5C3970C4D46D}" type="slidenum">
              <a:rPr lang="en-US" altLang="sr-Latn-RS"/>
              <a:pPr/>
              <a:t>62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4B04C187-DA12-EDA8-62C6-B37EFCA0F6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treatment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864B0B88-DACB-24F4-7C8C-D47AE431F2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basic principle of sepsis treatment is to remove the cause of sepsis and apply antibiotic therapy</a:t>
            </a:r>
          </a:p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goal of surgical treatment:</a:t>
            </a:r>
          </a:p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Elimination of the source of infection</a:t>
            </a:r>
          </a:p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Elimination of the contaminated focus</a:t>
            </a:r>
          </a:p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Adequate drainage</a:t>
            </a:r>
          </a:p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Urgent surgical intervention in case of surgical infection!</a:t>
            </a: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B3AFDB-E61B-09E5-2538-A060EB3D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ED7EDC44-8F52-4F1B-A073-3B980BC0BFF6}" type="slidenum">
              <a:rPr lang="en-US" altLang="sr-Latn-RS"/>
              <a:pPr/>
              <a:t>63</a:t>
            </a:fld>
            <a:endParaRPr lang="en-US" altLang="sr-Latn-RS"/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240BAAA9-B018-1493-8886-846D324D82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Sepsis treatment</a:t>
            </a:r>
            <a:endParaRPr lang="sr-Latn-CS" sz="3600" b="1" dirty="0">
              <a:solidFill>
                <a:srgbClr val="00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D9122132-386A-9168-AC27-DB23593487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5643562"/>
          </a:xfrm>
        </p:spPr>
        <p:txBody>
          <a:bodyPr/>
          <a:lstStyle/>
          <a:p>
            <a:pPr algn="ctr"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R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Antibiotic therapy</a:t>
            </a:r>
          </a:p>
          <a:p>
            <a:pPr eaLnBrk="1" hangingPunct="1">
              <a:buClr>
                <a:srgbClr val="FF0000"/>
              </a:buClr>
              <a:defRPr/>
            </a:pPr>
            <a:endParaRPr lang="sr-Latn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Oxygen therapy</a:t>
            </a:r>
          </a:p>
          <a:p>
            <a:pPr eaLnBrk="1" hangingPunct="1">
              <a:buClr>
                <a:srgbClr val="FF0000"/>
              </a:buClr>
              <a:defRPr/>
            </a:pPr>
            <a:endParaRPr lang="sr-Latn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Volume compensation</a:t>
            </a:r>
          </a:p>
          <a:p>
            <a:pPr eaLnBrk="1" hangingPunct="1">
              <a:buClr>
                <a:srgbClr val="FF0000"/>
              </a:buClr>
              <a:defRPr/>
            </a:pPr>
            <a:endParaRPr lang="sr-Latn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Calorie compensation</a:t>
            </a:r>
          </a:p>
          <a:p>
            <a:pPr eaLnBrk="1" hangingPunct="1">
              <a:buClr>
                <a:srgbClr val="FF0000"/>
              </a:buClr>
              <a:defRPr/>
            </a:pPr>
            <a:endParaRPr lang="sr-Latn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defRPr/>
            </a:pPr>
            <a:r>
              <a:rPr lang="sr-Latn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Pharmacotherapy</a:t>
            </a: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R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None/>
              <a:defRPr/>
            </a:pPr>
            <a:endParaRPr lang="sr-Cyrl-C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C909D72-095D-B1F6-26E7-A1992F88B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B935595B-D2C9-4C0F-9AA3-F413C222603D}" type="slidenum">
              <a:rPr lang="en-US" altLang="sr-Latn-RS"/>
              <a:pPr/>
              <a:t>7</a:t>
            </a:fld>
            <a:endParaRPr lang="en-US" altLang="sr-Latn-RS"/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C872DCAE-AF00-ED3C-2730-914A4516CB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Characteristics of infection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2FEDF9CB-960A-DAB6-EBEF-F623AA849C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609600" indent="-609600" algn="ctr" eaLnBrk="1" hangingPunct="1">
              <a:buFont typeface="Wingdings" panose="05000000000000000000" pitchFamily="2" charset="2"/>
              <a:buNone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Local reactions</a:t>
            </a:r>
          </a:p>
          <a:p>
            <a:pPr marL="609600" indent="-609600" algn="ctr" eaLnBrk="1" hangingPunct="1">
              <a:buFont typeface="Wingdings" panose="05000000000000000000" pitchFamily="2" charset="2"/>
              <a:buNone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tumor (swelling) – exudation and infiltration of plasma</a:t>
            </a:r>
          </a:p>
          <a:p>
            <a:pPr marL="609600" indent="-609600" algn="ctr" eaLnBrk="1" hangingPunct="1">
              <a:buFont typeface="Wingdings" panose="05000000000000000000" pitchFamily="2" charset="2"/>
              <a:buNone/>
              <a:defRPr/>
            </a:pP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dolor (pain) – exudate pressure</a:t>
            </a:r>
          </a:p>
          <a:p>
            <a:pPr marL="609600" indent="-609600" algn="ctr" eaLnBrk="1" hangingPunct="1">
              <a:buFont typeface="Wingdings" panose="05000000000000000000" pitchFamily="2" charset="2"/>
              <a:buNone/>
              <a:defRPr/>
            </a:pPr>
            <a:r>
              <a:rPr lang="en-US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functio</a:t>
            </a: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laesa</a:t>
            </a:r>
            <a:r>
              <a:rPr lang="en-U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(disruption of function) - inflammatory tissue damage and pain</a:t>
            </a:r>
            <a:endParaRPr lang="sr-Latn-CS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EEF9A9C-6AB2-34B9-451D-0BF5943B7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4DAD977D-5B3B-421F-86DF-67379FA0B970}" type="slidenum">
              <a:rPr lang="en-US" altLang="sr-Latn-RS"/>
              <a:pPr/>
              <a:t>8</a:t>
            </a:fld>
            <a:endParaRPr lang="en-US" altLang="sr-Latn-RS"/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D92D3714-9A8C-57EC-33E5-1C145CD4E6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>
              <a:defRPr/>
            </a:pPr>
            <a:r>
              <a:rPr lang="sr-Latn-R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Clinical presentation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4A6305CD-4455-4402-1513-AC6139AF5A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Acute, subacute and chronic</a:t>
            </a:r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Non-specific (purulent, anaerobic, gaseous, putrid, tetanus)</a:t>
            </a:r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Specific (TBC, lues, actinomycosis)</a:t>
            </a:r>
          </a:p>
          <a:p>
            <a:pPr marL="609600" indent="-6096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General and local</a:t>
            </a:r>
            <a:endParaRPr lang="sr-Latn-CS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83400F3-C6AD-574D-0EFE-AF57E071A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4EE262B2-4011-4E9B-9C49-0B26ACB0AD3F}" type="slidenum">
              <a:rPr lang="en-US" altLang="sr-Latn-RS"/>
              <a:pPr/>
              <a:t>9</a:t>
            </a:fld>
            <a:endParaRPr lang="en-US" altLang="sr-Latn-R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C74C0535-AEF4-F381-4937-3355705E1E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Clinical pictures of general infections</a:t>
            </a:r>
            <a:endParaRPr lang="sr-Latn-CS" sz="4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536A8695-6198-C6F0-3762-F49161F44B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5721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Bacteremia (occasional and short-term penetration of microbes into the blood without a clinical picture)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Sepsis (penetration of microbes into the blood, spread to other tissues - severe clinical picture)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Toxemia (microbe toxins circulate in the blood - diphtheria, tetanus)</a:t>
            </a:r>
            <a:endParaRPr lang="sr-Latn-C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5146</TotalTime>
  <Words>2070</Words>
  <Application>Microsoft Office PowerPoint</Application>
  <PresentationFormat>On-screen Show (4:3)</PresentationFormat>
  <Paragraphs>424</Paragraphs>
  <Slides>63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8" baseType="lpstr">
      <vt:lpstr>Verdana</vt:lpstr>
      <vt:lpstr>Arial</vt:lpstr>
      <vt:lpstr>Wingdings</vt:lpstr>
      <vt:lpstr>Times New Roman</vt:lpstr>
      <vt:lpstr>Globe</vt:lpstr>
      <vt:lpstr>    Infections in surgery      Assistant prof. Nenad Marković MD, PhD, Abdominal Surgeon </vt:lpstr>
      <vt:lpstr>Definition of infection</vt:lpstr>
      <vt:lpstr>Outcome of infection</vt:lpstr>
      <vt:lpstr>Severity of infection clinical manifestation</vt:lpstr>
      <vt:lpstr>Immunity increased resistance of the organism</vt:lpstr>
      <vt:lpstr>Characteristics of infection</vt:lpstr>
      <vt:lpstr>Characteristics of infection</vt:lpstr>
      <vt:lpstr>Clinical presentation</vt:lpstr>
      <vt:lpstr>Clinical pictures of general infections</vt:lpstr>
      <vt:lpstr>Хируршка инфекција</vt:lpstr>
      <vt:lpstr>Surgical infection - definition</vt:lpstr>
      <vt:lpstr>Infectious agents</vt:lpstr>
      <vt:lpstr>Infectious agents</vt:lpstr>
      <vt:lpstr>Acute non-specific surgical infections</vt:lpstr>
      <vt:lpstr>Impetigo contaginosa</vt:lpstr>
      <vt:lpstr>PowerPoint Presentation</vt:lpstr>
      <vt:lpstr>Celulitis / Phlegmona</vt:lpstr>
      <vt:lpstr>PowerPoint Presentation</vt:lpstr>
      <vt:lpstr>PowerPoint Presentation</vt:lpstr>
      <vt:lpstr>Abscessus</vt:lpstr>
      <vt:lpstr>PowerPoint Presentation</vt:lpstr>
      <vt:lpstr>PowerPoint Presentation</vt:lpstr>
      <vt:lpstr>PowerPoint Presentation</vt:lpstr>
      <vt:lpstr>PowerPoint Presentation</vt:lpstr>
      <vt:lpstr>Furunculus</vt:lpstr>
      <vt:lpstr>PowerPoint Presentation</vt:lpstr>
      <vt:lpstr>Carbunculus</vt:lpstr>
      <vt:lpstr>PowerPoint Presentation</vt:lpstr>
      <vt:lpstr>PowerPoint Presentation</vt:lpstr>
      <vt:lpstr>Hydradenitis</vt:lpstr>
      <vt:lpstr>Bilateral hydroadenitis</vt:lpstr>
      <vt:lpstr>PowerPoint Presentation</vt:lpstr>
      <vt:lpstr>Scheme of types of local purulent infections</vt:lpstr>
      <vt:lpstr>Lymphangitis</vt:lpstr>
      <vt:lpstr>PowerPoint Presentation</vt:lpstr>
      <vt:lpstr>Lymphadenitis</vt:lpstr>
      <vt:lpstr>Еризипел - црвени ветар</vt:lpstr>
      <vt:lpstr>PowerPoint Presentation</vt:lpstr>
      <vt:lpstr>Necrotizing fascitis</vt:lpstr>
      <vt:lpstr>Necrotizing fascitis</vt:lpstr>
      <vt:lpstr>PowerPoint Presentation</vt:lpstr>
      <vt:lpstr>Panaritium</vt:lpstr>
      <vt:lpstr>Clostridial infections</vt:lpstr>
      <vt:lpstr>Tetanus</vt:lpstr>
      <vt:lpstr>Tetanus - clinical picture</vt:lpstr>
      <vt:lpstr>PowerPoint Presentation</vt:lpstr>
      <vt:lpstr>Tetanus - treatment</vt:lpstr>
      <vt:lpstr>Tetanus - prevention</vt:lpstr>
      <vt:lpstr>Clostridial myonecrosis - gas gangrene</vt:lpstr>
      <vt:lpstr>Clostridial myonecrosis - gas gangrene</vt:lpstr>
      <vt:lpstr>PowerPoint Presentation</vt:lpstr>
      <vt:lpstr>Muscle necrosis after fasciotomy</vt:lpstr>
      <vt:lpstr>Sepsis general infection</vt:lpstr>
      <vt:lpstr>Sepsis general infection</vt:lpstr>
      <vt:lpstr>SIRS Systemic Inflammatory Response</vt:lpstr>
      <vt:lpstr>Sepsis general infection</vt:lpstr>
      <vt:lpstr>Sepsis pathophysiology</vt:lpstr>
      <vt:lpstr>Sepsis clinical picture</vt:lpstr>
      <vt:lpstr>Sepsis clinical picture</vt:lpstr>
      <vt:lpstr>Sepsis clinical picture</vt:lpstr>
      <vt:lpstr>Sepsis monitoring</vt:lpstr>
      <vt:lpstr>Sepsis treatment</vt:lpstr>
      <vt:lpstr>Sepsis treatment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Infekcije u hirurgiji</dc:title>
  <dc:creator>Zoran Matovic</dc:creator>
  <cp:lastModifiedBy>abc</cp:lastModifiedBy>
  <cp:revision>276</cp:revision>
  <dcterms:created xsi:type="dcterms:W3CDTF">2006-02-26T19:21:40Z</dcterms:created>
  <dcterms:modified xsi:type="dcterms:W3CDTF">2023-09-02T11:23:55Z</dcterms:modified>
</cp:coreProperties>
</file>